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28"/>
  </p:notesMasterIdLst>
  <p:sldIdLst>
    <p:sldId id="256" r:id="rId2"/>
    <p:sldId id="257" r:id="rId3"/>
    <p:sldId id="275" r:id="rId4"/>
    <p:sldId id="258" r:id="rId5"/>
    <p:sldId id="259" r:id="rId6"/>
    <p:sldId id="271" r:id="rId7"/>
    <p:sldId id="260" r:id="rId8"/>
    <p:sldId id="276" r:id="rId9"/>
    <p:sldId id="277" r:id="rId10"/>
    <p:sldId id="278" r:id="rId11"/>
    <p:sldId id="279" r:id="rId12"/>
    <p:sldId id="280" r:id="rId13"/>
    <p:sldId id="282" r:id="rId14"/>
    <p:sldId id="272" r:id="rId15"/>
    <p:sldId id="261" r:id="rId16"/>
    <p:sldId id="269" r:id="rId17"/>
    <p:sldId id="262" r:id="rId18"/>
    <p:sldId id="270" r:id="rId19"/>
    <p:sldId id="263" r:id="rId20"/>
    <p:sldId id="274" r:id="rId21"/>
    <p:sldId id="264" r:id="rId22"/>
    <p:sldId id="266" r:id="rId23"/>
    <p:sldId id="267" r:id="rId24"/>
    <p:sldId id="281" r:id="rId25"/>
    <p:sldId id="268" r:id="rId26"/>
    <p:sldId id="265" r:id="rId27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37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de-DE"/>
          </a:p>
        </p:txBody>
      </p:sp>
      <p:sp>
        <p:nvSpPr>
          <p:cNvPr id="1085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0D0137A-CF67-465C-BEF1-7E4027BAA6A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21153981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de-DE" altLang="de-DE" noProof="0" smtClean="0"/>
              <a:t>Titelmasterformat durch Klicken bearbeiten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de-DE" altLang="de-DE" noProof="0" smtClean="0"/>
              <a:t>Formatvorlage des Untertitelmasters durch Klicken bearbeiten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C2411905-E074-4700-8315-09B902B7B920}" type="datetime1">
              <a:rPr lang="de-DE" altLang="de-DE"/>
              <a:pPr/>
              <a:t>14.05.2019</a:t>
            </a:fld>
            <a:endParaRPr lang="de-DE" altLang="de-DE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de-DE" altLang="de-DE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55F60E27-91FD-418E-BA39-8800FFBD82D7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 altLang="de-DE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452E53-71FA-4DA7-8758-4F958AB96FEE}" type="datetime1">
              <a:rPr lang="de-DE" altLang="de-DE"/>
              <a:pPr/>
              <a:t>14.05.2019</a:t>
            </a:fld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Der Hessische </a:t>
            </a:r>
          </a:p>
          <a:p>
            <a:r>
              <a:rPr lang="de-DE" altLang="de-DE"/>
              <a:t>Datenschutzbeauftragte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Seite </a:t>
            </a:r>
            <a:fld id="{4CB0DC8C-6DF2-46E8-9620-8B1D9091065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1511093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67488" y="304800"/>
            <a:ext cx="2008187" cy="57356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9750" y="304800"/>
            <a:ext cx="5875338" cy="5735638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55710B-7772-4A39-BF2F-0E1300D53DCE}" type="datetime1">
              <a:rPr lang="de-DE" altLang="de-DE"/>
              <a:pPr/>
              <a:t>14.05.2019</a:t>
            </a:fld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Der Hessische </a:t>
            </a:r>
          </a:p>
          <a:p>
            <a:r>
              <a:rPr lang="de-DE" altLang="de-DE"/>
              <a:t>Datenschutzbeauftragte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Seite </a:t>
            </a:r>
            <a:fld id="{977A063C-F10A-4128-8598-4DF98A0E2C3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2292084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FC1BD6-105D-4656-9300-61CC200B6AC0}" type="datetime1">
              <a:rPr lang="de-DE" altLang="de-DE"/>
              <a:pPr/>
              <a:t>14.05.2019</a:t>
            </a:fld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Der Hessische </a:t>
            </a:r>
          </a:p>
          <a:p>
            <a:r>
              <a:rPr lang="de-DE" altLang="de-DE"/>
              <a:t>Datenschutzbeauftragte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Seite </a:t>
            </a:r>
            <a:fld id="{0698B24F-320F-41D0-8E7A-D8DAC66DE99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1523073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B81BC8-DE0B-4356-8832-590795ED09FC}" type="datetime1">
              <a:rPr lang="de-DE" altLang="de-DE"/>
              <a:pPr/>
              <a:t>14.05.2019</a:t>
            </a:fld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Der Hessische </a:t>
            </a:r>
          </a:p>
          <a:p>
            <a:r>
              <a:rPr lang="de-DE" altLang="de-DE"/>
              <a:t>Datenschutzbeauftragte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Seite </a:t>
            </a:r>
            <a:fld id="{3E311D94-EF9B-4DFE-8410-6FB883A6B09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2378443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9750" y="1773238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6450" y="1773238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BC0DD3-BAA3-4ABC-B12B-13EB7BB0FAE0}" type="datetime1">
              <a:rPr lang="de-DE" altLang="de-DE"/>
              <a:pPr/>
              <a:t>14.05.2019</a:t>
            </a:fld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Der Hessische </a:t>
            </a:r>
          </a:p>
          <a:p>
            <a:r>
              <a:rPr lang="de-DE" altLang="de-DE"/>
              <a:t>Datenschutzbeauftragte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Seite </a:t>
            </a:r>
            <a:fld id="{53FD873A-5618-4A4B-A079-837BF61E93F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390955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F41572-B7BC-4082-B884-E95C35FAA93E}" type="datetime1">
              <a:rPr lang="de-DE" altLang="de-DE"/>
              <a:pPr/>
              <a:t>14.05.2019</a:t>
            </a:fld>
            <a:endParaRPr lang="de-DE" alt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Der Hessische </a:t>
            </a:r>
          </a:p>
          <a:p>
            <a:r>
              <a:rPr lang="de-DE" altLang="de-DE"/>
              <a:t>Datenschutzbeauftragte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Seite </a:t>
            </a:r>
            <a:fld id="{9C99E526-234F-4766-A734-CB32B94E4F9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3370167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33DB49-DF50-4BA6-A3DA-47392D6BC662}" type="datetime1">
              <a:rPr lang="de-DE" altLang="de-DE"/>
              <a:pPr/>
              <a:t>14.05.2019</a:t>
            </a:fld>
            <a:endParaRPr lang="de-DE" alt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Der Hessische </a:t>
            </a:r>
          </a:p>
          <a:p>
            <a:r>
              <a:rPr lang="de-DE" altLang="de-DE"/>
              <a:t>Datenschutzbeauftragte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Seite </a:t>
            </a:r>
            <a:fld id="{B9661393-B914-4D0D-A9AD-CAC60D520DC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117015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B71EE3-0587-4049-82ED-FB38C3FE395A}" type="datetime1">
              <a:rPr lang="de-DE" altLang="de-DE"/>
              <a:pPr/>
              <a:t>14.05.2019</a:t>
            </a:fld>
            <a:endParaRPr lang="de-DE" alt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Der Hessische </a:t>
            </a:r>
          </a:p>
          <a:p>
            <a:r>
              <a:rPr lang="de-DE" altLang="de-DE"/>
              <a:t>Datenschutzbeauftragte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Seite </a:t>
            </a:r>
            <a:fld id="{FD338C72-BBC0-45B7-9D1E-BBE3D7E6DC4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294575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DDA6BF-B50B-4B95-95B8-C7B60DB108B7}" type="datetime1">
              <a:rPr lang="de-DE" altLang="de-DE"/>
              <a:pPr/>
              <a:t>14.05.2019</a:t>
            </a:fld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Der Hessische </a:t>
            </a:r>
          </a:p>
          <a:p>
            <a:r>
              <a:rPr lang="de-DE" altLang="de-DE"/>
              <a:t>Datenschutzbeauftragte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Seite </a:t>
            </a:r>
            <a:fld id="{41495E96-D3B5-436A-9E7F-040BFB19CA3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921640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9B4268-ED38-443B-99FD-FF89193274F5}" type="datetime1">
              <a:rPr lang="de-DE" altLang="de-DE"/>
              <a:pPr/>
              <a:t>14.05.2019</a:t>
            </a:fld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Der Hessische </a:t>
            </a:r>
          </a:p>
          <a:p>
            <a:r>
              <a:rPr lang="de-DE" altLang="de-DE"/>
              <a:t>Datenschutzbeauftragte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Seite </a:t>
            </a:r>
            <a:fld id="{8275AF9A-67E6-4A42-8490-C6CB1E60B67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2035346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773238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2295" name="AutoShape 7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 altLang="de-DE">
              <a:latin typeface="Times New Roman" pitchFamily="18" charset="0"/>
            </a:endParaRP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D84E533C-9D35-4B9F-939A-EB6070F422A2}" type="datetime1">
              <a:rPr lang="de-DE" altLang="de-DE"/>
              <a:pPr/>
              <a:t>14.05.2019</a:t>
            </a:fld>
            <a:endParaRPr lang="de-DE" altLang="de-DE"/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 altLang="de-DE"/>
              <a:t>Der Hessische </a:t>
            </a:r>
          </a:p>
          <a:p>
            <a:r>
              <a:rPr lang="de-DE" altLang="de-DE"/>
              <a:t>Datenschutzbeauftragte</a:t>
            </a:r>
          </a:p>
        </p:txBody>
      </p:sp>
      <p:sp>
        <p:nvSpPr>
          <p:cNvPr id="1229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r>
              <a:rPr lang="de-DE" altLang="de-DE"/>
              <a:t>Seite </a:t>
            </a:r>
            <a:fld id="{525A99A4-10EB-433F-B75F-A2960D4EA657}" type="slidenum">
              <a:rPr lang="de-DE" altLang="de-DE"/>
              <a:pPr/>
              <a:t>‹Nr.›</a:t>
            </a:fld>
            <a:endParaRPr lang="de-DE" altLang="de-DE"/>
          </a:p>
        </p:txBody>
      </p:sp>
      <p:pic>
        <p:nvPicPr>
          <p:cNvPr id="12308" name="Picture 20" descr="HessenLoewe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37288"/>
            <a:ext cx="392112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M.Sobota@datenschutz.hessen.de" TargetMode="External"/><Relationship Id="rId2" Type="http://schemas.openxmlformats.org/officeDocument/2006/relationships/hyperlink" Target="mailto:poststelle@datenschutz.hessen.d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atenschutz.hessen.de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altLang="de-DE" b="1" dirty="0" smtClean="0">
                <a:solidFill>
                  <a:srgbClr val="7030A0"/>
                </a:solidFill>
              </a:rPr>
              <a:t>Datenschutz und Schule</a:t>
            </a:r>
            <a:br>
              <a:rPr lang="de-DE" altLang="de-DE" b="1" dirty="0" smtClean="0">
                <a:solidFill>
                  <a:srgbClr val="7030A0"/>
                </a:solidFill>
              </a:rPr>
            </a:br>
            <a:r>
              <a:rPr lang="de-DE" altLang="de-DE" sz="2400" b="1" dirty="0" smtClean="0">
                <a:solidFill>
                  <a:srgbClr val="7030A0"/>
                </a:solidFill>
              </a:rPr>
              <a:t>Auf was im Schulsekretariat geachtet werden sollte</a:t>
            </a:r>
            <a:endParaRPr lang="de-DE" altLang="de-DE" sz="2400" b="1" dirty="0">
              <a:solidFill>
                <a:srgbClr val="7030A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565400"/>
            <a:ext cx="7010400" cy="2592388"/>
          </a:xfrm>
        </p:spPr>
        <p:txBody>
          <a:bodyPr/>
          <a:lstStyle/>
          <a:p>
            <a:pPr algn="ctr">
              <a:lnSpc>
                <a:spcPct val="80000"/>
              </a:lnSpc>
            </a:pPr>
            <a:endParaRPr lang="de-DE" altLang="de-DE" dirty="0"/>
          </a:p>
          <a:p>
            <a:pPr algn="ctr">
              <a:lnSpc>
                <a:spcPct val="80000"/>
              </a:lnSpc>
            </a:pPr>
            <a:endParaRPr lang="de-DE" altLang="de-DE" dirty="0"/>
          </a:p>
          <a:p>
            <a:pPr algn="ctr">
              <a:lnSpc>
                <a:spcPct val="80000"/>
              </a:lnSpc>
            </a:pPr>
            <a:r>
              <a:rPr lang="de-DE" altLang="de-DE" sz="1600" b="1" dirty="0"/>
              <a:t>Der Hessische </a:t>
            </a:r>
            <a:r>
              <a:rPr lang="de-DE" altLang="de-DE" sz="1600" b="1" dirty="0" smtClean="0"/>
              <a:t>Beauftragte für Datenschutz und Informationsfreiheit </a:t>
            </a:r>
            <a:endParaRPr lang="de-DE" altLang="de-DE" sz="1600" b="1" dirty="0"/>
          </a:p>
          <a:p>
            <a:pPr algn="ctr">
              <a:lnSpc>
                <a:spcPct val="80000"/>
              </a:lnSpc>
            </a:pPr>
            <a:r>
              <a:rPr lang="de-DE" altLang="de-DE" sz="1600" b="1" dirty="0"/>
              <a:t>Gustav-Stresemann-Ring 1</a:t>
            </a:r>
          </a:p>
          <a:p>
            <a:pPr algn="ctr">
              <a:lnSpc>
                <a:spcPct val="80000"/>
              </a:lnSpc>
            </a:pPr>
            <a:r>
              <a:rPr lang="de-DE" altLang="de-DE" sz="1600" b="1" dirty="0"/>
              <a:t>65189 Wiesbaden</a:t>
            </a:r>
          </a:p>
          <a:p>
            <a:pPr algn="ctr">
              <a:lnSpc>
                <a:spcPct val="80000"/>
              </a:lnSpc>
            </a:pPr>
            <a:r>
              <a:rPr lang="de-DE" altLang="de-DE" sz="1600" b="1" dirty="0"/>
              <a:t>Telefon 0611 / 1408-0</a:t>
            </a:r>
          </a:p>
          <a:p>
            <a:pPr algn="ctr">
              <a:lnSpc>
                <a:spcPct val="80000"/>
              </a:lnSpc>
            </a:pPr>
            <a:r>
              <a:rPr lang="de-DE" altLang="de-DE" sz="1600" dirty="0"/>
              <a:t>http://www.datenschutz.hessen.de</a:t>
            </a:r>
          </a:p>
          <a:p>
            <a:pPr algn="ctr">
              <a:lnSpc>
                <a:spcPct val="80000"/>
              </a:lnSpc>
            </a:pPr>
            <a:r>
              <a:rPr lang="de-DE" altLang="de-DE" sz="1600" dirty="0"/>
              <a:t>E-Mail: poststelle@datenschutz.hessen.de</a:t>
            </a:r>
          </a:p>
        </p:txBody>
      </p:sp>
      <p:pic>
        <p:nvPicPr>
          <p:cNvPr id="31748" name="Picture 4" descr="HessenLoewe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40200" y="5300663"/>
            <a:ext cx="1212850" cy="1335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II. Aufgabenstellung der Sekretärin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de-DE" dirty="0" smtClean="0">
                <a:solidFill>
                  <a:srgbClr val="7030A0"/>
                </a:solidFill>
              </a:rPr>
              <a:t>Ansprechpartnerin für Lehrkräfte, Schüler und</a:t>
            </a:r>
          </a:p>
          <a:p>
            <a:pPr>
              <a:buNone/>
            </a:pPr>
            <a:r>
              <a:rPr lang="de-DE" dirty="0" smtClean="0">
                <a:solidFill>
                  <a:srgbClr val="7030A0"/>
                </a:solidFill>
              </a:rPr>
              <a:t>Eltern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r>
              <a:rPr lang="de-DE" b="1" dirty="0" smtClean="0"/>
              <a:t>Das  Sekretariat ist das Aushängeschild </a:t>
            </a:r>
          </a:p>
          <a:p>
            <a:pPr>
              <a:buNone/>
            </a:pPr>
            <a:r>
              <a:rPr lang="de-DE" b="1" dirty="0" smtClean="0"/>
              <a:t>der Schule und die Informationszentrale!</a:t>
            </a:r>
            <a:endParaRPr lang="de-DE" b="1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10</a:t>
            </a:fld>
            <a:endParaRPr lang="de-DE" altLang="de-DE"/>
          </a:p>
        </p:txBody>
      </p:sp>
      <p:sp>
        <p:nvSpPr>
          <p:cNvPr id="6" name="Pfeil nach unten 5"/>
          <p:cNvSpPr/>
          <p:nvPr/>
        </p:nvSpPr>
        <p:spPr bwMode="auto">
          <a:xfrm>
            <a:off x="4139952" y="2996952"/>
            <a:ext cx="484632" cy="97840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II. Aufgabenstellung der Sekretärin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Die Sekretärin ist:</a:t>
            </a:r>
          </a:p>
          <a:p>
            <a:pPr>
              <a:buNone/>
            </a:pPr>
            <a:endParaRPr lang="de-DE" dirty="0" smtClean="0"/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Kummerkasten,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Seelentrösterin,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Ratgeberin,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Krisen- und Konfliktmanagerin.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11</a:t>
            </a:fld>
            <a:endParaRPr lang="de-DE" altLang="de-D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II. </a:t>
            </a:r>
            <a:r>
              <a:rPr lang="de-DE" sz="5400" b="1" dirty="0" smtClean="0">
                <a:solidFill>
                  <a:srgbClr val="00B050"/>
                </a:solidFill>
              </a:rPr>
              <a:t>Keine</a:t>
            </a:r>
            <a:r>
              <a:rPr lang="de-DE" sz="3200" b="1" dirty="0" smtClean="0">
                <a:solidFill>
                  <a:srgbClr val="00B050"/>
                </a:solidFill>
              </a:rPr>
              <a:t> Aufgabe für die Sekretärin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Nicht zu den Aufgaben gehören z.B.: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Klassenlisten führen,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Schuleingangsuntersuchungen organisieren,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Konferenzprotokolle erstellen,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Prüfungen organisieren,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Konferenzen vorbereiten,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Zeugnisse erstellen.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12</a:t>
            </a:fld>
            <a:endParaRPr lang="de-DE" altLang="de-DE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III. Rechtsgrundlagen für die Schule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Verarbeitung personenbezogener Daten ist</a:t>
            </a:r>
          </a:p>
          <a:p>
            <a:pPr>
              <a:buNone/>
            </a:pPr>
            <a:r>
              <a:rPr lang="de-DE" dirty="0" smtClean="0"/>
              <a:t>grundsätzlich verboten (</a:t>
            </a:r>
            <a:r>
              <a:rPr lang="de-DE" b="1" dirty="0" smtClean="0"/>
              <a:t>Verbot mit Erlaubnis</a:t>
            </a:r>
          </a:p>
          <a:p>
            <a:pPr>
              <a:buNone/>
            </a:pPr>
            <a:r>
              <a:rPr lang="de-DE" b="1" dirty="0" err="1" smtClean="0"/>
              <a:t>vorbehalt</a:t>
            </a:r>
            <a:r>
              <a:rPr lang="de-DE" dirty="0" smtClean="0"/>
              <a:t>).</a:t>
            </a:r>
          </a:p>
          <a:p>
            <a:pPr>
              <a:buNone/>
            </a:pPr>
            <a:r>
              <a:rPr lang="de-DE" dirty="0" smtClean="0"/>
              <a:t>Legitimation:</a:t>
            </a:r>
          </a:p>
          <a:p>
            <a:pPr>
              <a:buFont typeface="Wingdings" pitchFamily="2" charset="2"/>
              <a:buChar char="ü"/>
            </a:pPr>
            <a:r>
              <a:rPr lang="de-DE" dirty="0" smtClean="0"/>
              <a:t>Gesetzliche Grundlage (</a:t>
            </a:r>
            <a:r>
              <a:rPr lang="de-DE" dirty="0" err="1" smtClean="0"/>
              <a:t>HSchG</a:t>
            </a:r>
            <a:r>
              <a:rPr lang="de-DE" dirty="0" smtClean="0"/>
              <a:t>, VO) oder</a:t>
            </a:r>
          </a:p>
          <a:p>
            <a:pPr>
              <a:buFont typeface="Wingdings" pitchFamily="2" charset="2"/>
              <a:buChar char="ü"/>
            </a:pPr>
            <a:r>
              <a:rPr lang="de-DE" dirty="0" smtClean="0"/>
              <a:t>Einwilligung.  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13</a:t>
            </a:fld>
            <a:endParaRPr lang="de-DE" altLang="de-D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001000" cy="1216025"/>
          </a:xfrm>
        </p:spPr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III. Rechtsgrundlagen für Schule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de-DE" b="1" dirty="0" smtClean="0">
                <a:solidFill>
                  <a:srgbClr val="7030A0"/>
                </a:solidFill>
              </a:rPr>
              <a:t>1. Allgemeine Datenschutzregeln</a:t>
            </a: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de-DE" dirty="0" smtClean="0"/>
              <a:t>Datenschutz-Grundverordnung (DS-GVO)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de-DE" dirty="0" smtClean="0"/>
              <a:t>Hessisches Datenschutz- und Informationsfreiheitsgesetz (HDSIG)</a:t>
            </a:r>
          </a:p>
          <a:p>
            <a:pPr marL="514350" indent="-514350">
              <a:buNone/>
            </a:pPr>
            <a:endParaRPr lang="de-DE" dirty="0" smtClean="0"/>
          </a:p>
          <a:p>
            <a:pPr marL="514350" indent="-51435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14</a:t>
            </a:fld>
            <a:endParaRPr lang="de-DE" altLang="de-DE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III. </a:t>
            </a:r>
            <a:r>
              <a:rPr lang="de-DE" sz="3200" b="1" dirty="0" smtClean="0">
                <a:solidFill>
                  <a:srgbClr val="00B050"/>
                </a:solidFill>
              </a:rPr>
              <a:t>Rechtsgrundlagen für Schule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800" b="1" dirty="0" smtClean="0">
                <a:solidFill>
                  <a:srgbClr val="7030A0"/>
                </a:solidFill>
              </a:rPr>
              <a:t>2. Bereichsspezifische Regelungen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400" b="1" dirty="0" smtClean="0"/>
              <a:t> </a:t>
            </a:r>
            <a:r>
              <a:rPr lang="de-DE" sz="2400" dirty="0" smtClean="0"/>
              <a:t>(Hessisches Schulgesetz (</a:t>
            </a:r>
            <a:r>
              <a:rPr lang="de-DE" sz="2400" dirty="0" err="1" smtClean="0"/>
              <a:t>HSchG</a:t>
            </a:r>
            <a:r>
              <a:rPr lang="de-DE" sz="2400" dirty="0" smtClean="0"/>
              <a:t>),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 Verordnung zur Verarbeitung personenbezogener</a:t>
            </a:r>
          </a:p>
          <a:p>
            <a:pPr marL="0" indent="0">
              <a:buNone/>
            </a:pPr>
            <a:r>
              <a:rPr lang="de-DE" sz="2400" dirty="0" smtClean="0"/>
              <a:t>       Daten an Schulen (VO)).</a:t>
            </a:r>
          </a:p>
          <a:p>
            <a:pPr marL="0" indent="0">
              <a:buNone/>
            </a:pPr>
            <a:r>
              <a:rPr lang="de-DE" sz="2800" b="1" dirty="0" smtClean="0">
                <a:solidFill>
                  <a:srgbClr val="7030A0"/>
                </a:solidFill>
              </a:rPr>
              <a:t>Beispiele</a:t>
            </a:r>
            <a:r>
              <a:rPr lang="de-DE" sz="2800" b="1" dirty="0" smtClean="0">
                <a:solidFill>
                  <a:srgbClr val="7030A0"/>
                </a:solidFill>
              </a:rPr>
              <a:t>:</a:t>
            </a:r>
          </a:p>
          <a:p>
            <a:pPr marL="0" indent="0">
              <a:buNone/>
            </a:pPr>
            <a:r>
              <a:rPr lang="de-DE" sz="2800" b="1" dirty="0" smtClean="0">
                <a:solidFill>
                  <a:srgbClr val="7030A0"/>
                </a:solidFill>
              </a:rPr>
              <a:t>§ 83 Abs. 1 </a:t>
            </a:r>
            <a:r>
              <a:rPr lang="de-DE" sz="2800" b="1" dirty="0" err="1" smtClean="0">
                <a:solidFill>
                  <a:srgbClr val="7030A0"/>
                </a:solidFill>
              </a:rPr>
              <a:t>HSchG</a:t>
            </a:r>
            <a:r>
              <a:rPr lang="de-DE" sz="2800" b="1" dirty="0" smtClean="0">
                <a:solidFill>
                  <a:srgbClr val="7030A0"/>
                </a:solidFill>
              </a:rPr>
              <a:t>: </a:t>
            </a:r>
          </a:p>
          <a:p>
            <a:pPr marL="0" indent="0">
              <a:buNone/>
            </a:pPr>
            <a:r>
              <a:rPr lang="de-DE" sz="2400" dirty="0" smtClean="0"/>
              <a:t>Schulen dürfen personenbezogene Daten...verarbeiten, soweit dies zur </a:t>
            </a:r>
            <a:r>
              <a:rPr lang="de-DE" sz="2400" b="1" dirty="0" smtClean="0"/>
              <a:t>rechtmäßigen Erfüllung </a:t>
            </a:r>
            <a:r>
              <a:rPr lang="de-DE" sz="2400" dirty="0" smtClean="0"/>
              <a:t>des Bildungs- und Erziehungsauftrags der Schule </a:t>
            </a:r>
            <a:r>
              <a:rPr lang="de-DE" sz="2400" b="1" dirty="0" smtClean="0"/>
              <a:t>erforderlich</a:t>
            </a:r>
            <a:r>
              <a:rPr lang="de-DE" sz="2400" dirty="0" smtClean="0"/>
              <a:t> ist. </a:t>
            </a:r>
            <a:endParaRPr lang="de-DE" sz="2000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smtClean="0"/>
              <a:t>Der Hessische </a:t>
            </a:r>
          </a:p>
          <a:p>
            <a:r>
              <a:rPr lang="de-DE" altLang="de-DE" dirty="0" smtClean="0"/>
              <a:t>Datenschutzbeauftragte</a:t>
            </a:r>
            <a:endParaRPr lang="de-DE" alt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dirty="0" smtClean="0"/>
              <a:t>Seite </a:t>
            </a:r>
            <a:fld id="{0698B24F-320F-41D0-8E7A-D8DAC66DE99F}" type="slidenum">
              <a:rPr lang="de-DE" altLang="de-DE" smtClean="0"/>
              <a:pPr/>
              <a:t>15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xmlns="" val="15513411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III. </a:t>
            </a:r>
            <a:r>
              <a:rPr lang="de-DE" sz="3200" b="1" dirty="0" smtClean="0">
                <a:solidFill>
                  <a:srgbClr val="00B050"/>
                </a:solidFill>
              </a:rPr>
              <a:t>Rechtsgrundlagen für Schule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800" b="1" dirty="0" smtClean="0">
                <a:solidFill>
                  <a:srgbClr val="7030A0"/>
                </a:solidFill>
              </a:rPr>
              <a:t>§ 83 Abs. 1 </a:t>
            </a:r>
            <a:r>
              <a:rPr lang="de-DE" sz="2800" b="1" dirty="0" err="1" smtClean="0">
                <a:solidFill>
                  <a:srgbClr val="7030A0"/>
                </a:solidFill>
              </a:rPr>
              <a:t>HSchG</a:t>
            </a:r>
            <a:r>
              <a:rPr lang="de-DE" sz="2800" b="1" dirty="0" smtClean="0">
                <a:solidFill>
                  <a:srgbClr val="7030A0"/>
                </a:solidFill>
              </a:rPr>
              <a:t>:</a:t>
            </a:r>
          </a:p>
          <a:p>
            <a:pPr marL="0" indent="0">
              <a:buNone/>
            </a:pPr>
            <a:r>
              <a:rPr lang="de-DE" sz="2400" dirty="0"/>
              <a:t>Über jede Schülerin und jeden Schüler wird eine </a:t>
            </a:r>
            <a:r>
              <a:rPr lang="de-DE" sz="2400" b="1" dirty="0"/>
              <a:t>Schülerakte</a:t>
            </a:r>
            <a:r>
              <a:rPr lang="de-DE" sz="2400" dirty="0"/>
              <a:t> geführt; sie ist </a:t>
            </a:r>
            <a:r>
              <a:rPr lang="de-DE" sz="2400" b="1" dirty="0"/>
              <a:t>vertraulich zu behandeln </a:t>
            </a:r>
            <a:r>
              <a:rPr lang="de-DE" sz="2400" dirty="0"/>
              <a:t>und </a:t>
            </a:r>
            <a:r>
              <a:rPr lang="de-DE" sz="2400" b="1" dirty="0"/>
              <a:t>vor unbefugter Einsicht zu schützen</a:t>
            </a:r>
            <a:r>
              <a:rPr lang="de-DE" sz="2400" dirty="0"/>
              <a:t>. </a:t>
            </a:r>
            <a:endParaRPr lang="de-DE" sz="2400" dirty="0" smtClean="0"/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800" b="1" dirty="0" smtClean="0">
                <a:solidFill>
                  <a:srgbClr val="7030A0"/>
                </a:solidFill>
              </a:rPr>
              <a:t>§ 83 Abs. 3 HSCHG:</a:t>
            </a:r>
          </a:p>
          <a:p>
            <a:pPr marL="0" indent="0">
              <a:buNone/>
            </a:pPr>
            <a:r>
              <a:rPr lang="de-DE" sz="2400" dirty="0" smtClean="0"/>
              <a:t>Schülerinnen </a:t>
            </a:r>
            <a:r>
              <a:rPr lang="de-DE" sz="2400" dirty="0"/>
              <a:t>und Schüler, deren Eltern und Lehrerinnen und Lehrer sind </a:t>
            </a:r>
            <a:r>
              <a:rPr lang="de-DE" sz="2400" b="1" dirty="0"/>
              <a:t>verpflichtet</a:t>
            </a:r>
            <a:r>
              <a:rPr lang="de-DE" sz="2400" dirty="0"/>
              <a:t>, die </a:t>
            </a:r>
            <a:r>
              <a:rPr lang="de-DE" sz="2400" b="1" dirty="0"/>
              <a:t>erforderlichen Angaben </a:t>
            </a:r>
            <a:r>
              <a:rPr lang="de-DE" sz="2400" dirty="0"/>
              <a:t>zu machen.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16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4260730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III. </a:t>
            </a:r>
            <a:r>
              <a:rPr lang="de-DE" sz="3200" b="1" dirty="0" smtClean="0">
                <a:solidFill>
                  <a:srgbClr val="00B050"/>
                </a:solidFill>
              </a:rPr>
              <a:t>Rechtsgrundlagen für Schule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1487" lvl="1" indent="0">
              <a:buNone/>
            </a:pPr>
            <a:endParaRPr lang="de-DE" sz="2400" b="1" dirty="0" smtClean="0">
              <a:solidFill>
                <a:srgbClr val="7030A0"/>
              </a:solidFill>
            </a:endParaRPr>
          </a:p>
          <a:p>
            <a:pPr marL="471487" lvl="1" indent="0">
              <a:buNone/>
            </a:pPr>
            <a:r>
              <a:rPr lang="de-DE" sz="2800" b="1" dirty="0" smtClean="0">
                <a:solidFill>
                  <a:srgbClr val="7030A0"/>
                </a:solidFill>
              </a:rPr>
              <a:t>§ </a:t>
            </a:r>
            <a:r>
              <a:rPr lang="de-DE" sz="2800" b="1" dirty="0" smtClean="0">
                <a:solidFill>
                  <a:srgbClr val="7030A0"/>
                </a:solidFill>
              </a:rPr>
              <a:t>83 Abs. 7 </a:t>
            </a:r>
            <a:r>
              <a:rPr lang="de-DE" sz="2800" b="1" dirty="0" err="1" smtClean="0">
                <a:solidFill>
                  <a:srgbClr val="7030A0"/>
                </a:solidFill>
              </a:rPr>
              <a:t>HSchG</a:t>
            </a:r>
            <a:r>
              <a:rPr lang="de-DE" sz="2800" b="1" dirty="0" smtClean="0">
                <a:solidFill>
                  <a:srgbClr val="7030A0"/>
                </a:solidFill>
              </a:rPr>
              <a:t>:</a:t>
            </a:r>
          </a:p>
          <a:p>
            <a:pPr marL="471487" lvl="1" indent="0">
              <a:buNone/>
            </a:pPr>
            <a:r>
              <a:rPr lang="de-DE" sz="2800" dirty="0" smtClean="0"/>
              <a:t>Die </a:t>
            </a:r>
            <a:r>
              <a:rPr lang="de-DE" sz="2800" b="1" dirty="0" smtClean="0"/>
              <a:t>automatisierte Verarbeitung </a:t>
            </a:r>
            <a:r>
              <a:rPr lang="de-DE" sz="2800" dirty="0" smtClean="0"/>
              <a:t>personenbezogener Daten darf in der Schule nur mit </a:t>
            </a:r>
            <a:r>
              <a:rPr lang="de-DE" sz="2800" b="1" dirty="0" smtClean="0"/>
              <a:t>schuleigenen Datenverarbeitungsgeräten </a:t>
            </a:r>
            <a:r>
              <a:rPr lang="de-DE" sz="2800" dirty="0" smtClean="0"/>
              <a:t>erfolgen...</a:t>
            </a:r>
          </a:p>
          <a:p>
            <a:pPr marL="471487" lvl="1" indent="0">
              <a:buNone/>
            </a:pPr>
            <a:endParaRPr lang="de-DE" sz="2400" b="1" dirty="0"/>
          </a:p>
          <a:p>
            <a:pPr marL="471487" lvl="1" indent="0">
              <a:buNone/>
            </a:pPr>
            <a:endParaRPr lang="de-DE" sz="20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17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7980522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III. </a:t>
            </a:r>
            <a:r>
              <a:rPr lang="de-DE" sz="3200" b="1" dirty="0" smtClean="0">
                <a:solidFill>
                  <a:srgbClr val="00B050"/>
                </a:solidFill>
              </a:rPr>
              <a:t>Rechtsgrundlagen für Schule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1487" lvl="1" indent="0">
              <a:buNone/>
            </a:pPr>
            <a:r>
              <a:rPr lang="de-DE" sz="2400" b="1" dirty="0">
                <a:solidFill>
                  <a:srgbClr val="7030A0"/>
                </a:solidFill>
              </a:rPr>
              <a:t>§ 12 </a:t>
            </a:r>
            <a:r>
              <a:rPr lang="de-DE" sz="2400" b="1" dirty="0" smtClean="0">
                <a:solidFill>
                  <a:srgbClr val="7030A0"/>
                </a:solidFill>
              </a:rPr>
              <a:t>der VO zur Verarbeitung </a:t>
            </a:r>
            <a:r>
              <a:rPr lang="de-DE" sz="2400" b="1" dirty="0" err="1" smtClean="0">
                <a:solidFill>
                  <a:srgbClr val="7030A0"/>
                </a:solidFill>
              </a:rPr>
              <a:t>pbD</a:t>
            </a:r>
            <a:r>
              <a:rPr lang="de-DE" sz="2400" b="1" dirty="0" smtClean="0">
                <a:solidFill>
                  <a:srgbClr val="7030A0"/>
                </a:solidFill>
              </a:rPr>
              <a:t> in Schulen: </a:t>
            </a:r>
            <a:endParaRPr lang="de-DE" sz="2400" b="1" dirty="0" smtClean="0">
              <a:solidFill>
                <a:srgbClr val="7030A0"/>
              </a:solidFill>
            </a:endParaRPr>
          </a:p>
          <a:p>
            <a:pPr marL="471487" lvl="1" indent="0">
              <a:buNone/>
            </a:pPr>
            <a:r>
              <a:rPr lang="de-DE" sz="2400" dirty="0" smtClean="0"/>
              <a:t>In </a:t>
            </a:r>
            <a:r>
              <a:rPr lang="de-DE" sz="2400" dirty="0"/>
              <a:t>den Schulen ist sicherzustellen</a:t>
            </a:r>
            <a:r>
              <a:rPr lang="de-DE" sz="2400" dirty="0" smtClean="0"/>
              <a:t>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de-DE" sz="2400" dirty="0" smtClean="0"/>
              <a:t>dass  Verfahrensverzeichnisse </a:t>
            </a:r>
            <a:r>
              <a:rPr lang="de-DE" sz="2400" dirty="0"/>
              <a:t>und </a:t>
            </a:r>
            <a:r>
              <a:rPr lang="de-DE" sz="2400" dirty="0" err="1" smtClean="0"/>
              <a:t>Gerätebe</a:t>
            </a:r>
            <a:r>
              <a:rPr lang="de-DE" sz="2400" dirty="0" smtClean="0"/>
              <a:t>- </a:t>
            </a:r>
            <a:r>
              <a:rPr lang="de-DE" sz="2400" dirty="0" err="1" smtClean="0"/>
              <a:t>schreibungen</a:t>
            </a:r>
            <a:r>
              <a:rPr lang="de-DE" sz="2400" dirty="0" smtClean="0"/>
              <a:t> </a:t>
            </a:r>
            <a:r>
              <a:rPr lang="de-DE" sz="2400" dirty="0"/>
              <a:t>regelmäßig aktualisiert </a:t>
            </a:r>
            <a:r>
              <a:rPr lang="de-DE" sz="2400" dirty="0" smtClean="0"/>
              <a:t>werden,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de-DE" sz="2400" dirty="0" smtClean="0"/>
              <a:t>Aufklärungsmaßnahmen </a:t>
            </a:r>
            <a:r>
              <a:rPr lang="de-DE" sz="2400" dirty="0"/>
              <a:t>zum Datenschutz und </a:t>
            </a:r>
            <a:r>
              <a:rPr lang="de-DE" sz="2400" dirty="0" smtClean="0"/>
              <a:t>Datensicherheit erfolgen,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de-DE" sz="2400" dirty="0" smtClean="0"/>
              <a:t>Keine </a:t>
            </a:r>
            <a:r>
              <a:rPr lang="de-DE" sz="2400" dirty="0"/>
              <a:t>unbekannten Datenträger genutzt </a:t>
            </a:r>
            <a:r>
              <a:rPr lang="de-DE" sz="2400" dirty="0" smtClean="0"/>
              <a:t>werden,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de-DE" sz="2400" dirty="0" smtClean="0"/>
              <a:t>Akten</a:t>
            </a:r>
            <a:r>
              <a:rPr lang="de-DE" sz="2400" dirty="0"/>
              <a:t>, Ausdrucke und Datenträger mit </a:t>
            </a:r>
            <a:r>
              <a:rPr lang="de-DE" sz="2400" dirty="0" smtClean="0"/>
              <a:t>personen- bezogenen </a:t>
            </a:r>
            <a:r>
              <a:rPr lang="de-DE" sz="2400" dirty="0"/>
              <a:t>Daten datenschutzgerecht entsorgt werden.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27940127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IV. Organisation im </a:t>
            </a:r>
            <a:r>
              <a:rPr lang="de-DE" sz="3200" b="1" dirty="0" smtClean="0">
                <a:solidFill>
                  <a:srgbClr val="00B050"/>
                </a:solidFill>
              </a:rPr>
              <a:t>Schulsekretariat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sz="24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de-DE" sz="2400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de-DE" sz="3200" b="1" dirty="0" smtClean="0">
                <a:solidFill>
                  <a:srgbClr val="7030A0"/>
                </a:solidFill>
              </a:rPr>
              <a:t>1</a:t>
            </a:r>
            <a:r>
              <a:rPr lang="de-DE" sz="3200" b="1" dirty="0" smtClean="0">
                <a:solidFill>
                  <a:srgbClr val="7030A0"/>
                </a:solidFill>
              </a:rPr>
              <a:t>.   Räumlich</a:t>
            </a:r>
          </a:p>
          <a:p>
            <a:pPr marL="895350" lvl="1" indent="-457200">
              <a:buFont typeface="Wingdings" panose="05000000000000000000" pitchFamily="2" charset="2"/>
              <a:buChar char="ü"/>
            </a:pPr>
            <a:r>
              <a:rPr lang="de-DE" sz="3200" dirty="0" smtClean="0"/>
              <a:t>abgeschlossener Raum,</a:t>
            </a:r>
          </a:p>
          <a:p>
            <a:pPr marL="895350" lvl="1" indent="-457200">
              <a:buFont typeface="Wingdings" panose="05000000000000000000" pitchFamily="2" charset="2"/>
              <a:buChar char="ü"/>
            </a:pPr>
            <a:r>
              <a:rPr lang="de-DE" sz="3200" dirty="0" smtClean="0"/>
              <a:t>Tresen,</a:t>
            </a:r>
          </a:p>
          <a:p>
            <a:pPr marL="895350" lvl="1" indent="-457200">
              <a:buFont typeface="Wingdings" panose="05000000000000000000" pitchFamily="2" charset="2"/>
              <a:buChar char="ü"/>
            </a:pPr>
            <a:r>
              <a:rPr lang="de-DE" sz="3200" dirty="0" smtClean="0"/>
              <a:t>Wartebereich getrennt</a:t>
            </a:r>
          </a:p>
          <a:p>
            <a:pPr marL="438150" lvl="1" indent="0">
              <a:buNone/>
            </a:pPr>
            <a:endParaRPr lang="de-DE" sz="2000" dirty="0"/>
          </a:p>
          <a:p>
            <a:pPr marL="438150" lvl="1" indent="0">
              <a:buNone/>
            </a:pPr>
            <a:endParaRPr lang="de-DE" sz="2000" dirty="0" smtClean="0"/>
          </a:p>
          <a:p>
            <a:pPr marL="0" indent="0">
              <a:buNone/>
            </a:pPr>
            <a:endParaRPr lang="de-DE" sz="2400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19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2086363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01000" cy="1216025"/>
          </a:xfrm>
        </p:spPr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I. Rechtliche </a:t>
            </a:r>
            <a:r>
              <a:rPr lang="de-DE" sz="3200" b="1" dirty="0" smtClean="0">
                <a:solidFill>
                  <a:srgbClr val="00B050"/>
                </a:solidFill>
              </a:rPr>
              <a:t>Stellung der Sekretärin 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In der Regel vom Schulträger beschäftigt.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Keine Landesbedienstete.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Unterliegt arbeitsrechtlich dem Schulträger  (Kommune bzw. dem Landkreis).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Unterstellt jedoch der unmittelbaren Weisungsbefugnis der Schulleitung </a:t>
            </a:r>
            <a:r>
              <a:rPr lang="de-DE" sz="2400" b="1" dirty="0" smtClean="0">
                <a:solidFill>
                  <a:srgbClr val="7030A0"/>
                </a:solidFill>
              </a:rPr>
              <a:t>(§ 90 Hessisches  Schulgesetz:</a:t>
            </a:r>
            <a:r>
              <a:rPr lang="de-DE" sz="2400" dirty="0" smtClean="0"/>
              <a:t> </a:t>
            </a:r>
            <a:r>
              <a:rPr lang="de-DE" sz="2000" dirty="0" smtClean="0"/>
              <a:t>„Die Schulleitung ist als Vorgesetzter gegenüber dem der Schule zugewiesenen Verwaltungs- und Hauspersonal...weisungsbefugt“).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20274615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IV. Organisation im Schulsekretariat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  <a:p>
            <a:pPr marL="457200" indent="-457200">
              <a:buNone/>
            </a:pPr>
            <a:r>
              <a:rPr lang="de-DE" sz="2400" b="1" dirty="0" smtClean="0">
                <a:solidFill>
                  <a:srgbClr val="7030A0"/>
                </a:solidFill>
              </a:rPr>
              <a:t>2.   Organisatorisch/technische Maßnahmen zum</a:t>
            </a:r>
          </a:p>
          <a:p>
            <a:pPr marL="457200" indent="-457200">
              <a:buNone/>
            </a:pPr>
            <a:r>
              <a:rPr lang="de-DE" sz="2400" b="1" dirty="0" smtClean="0">
                <a:solidFill>
                  <a:srgbClr val="7030A0"/>
                </a:solidFill>
              </a:rPr>
              <a:t> </a:t>
            </a:r>
            <a:r>
              <a:rPr lang="de-DE" sz="2400" b="1" dirty="0" smtClean="0">
                <a:solidFill>
                  <a:srgbClr val="7030A0"/>
                </a:solidFill>
              </a:rPr>
              <a:t>     Datenschutz und der Datensicherheit</a:t>
            </a:r>
            <a:endParaRPr lang="de-DE" sz="2400" b="1" dirty="0" smtClean="0">
              <a:solidFill>
                <a:srgbClr val="7030A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de-DE" sz="2400" dirty="0" smtClean="0"/>
              <a:t>unbefugte Einsichtnahme von Akten/Dokumenten </a:t>
            </a:r>
            <a:r>
              <a:rPr lang="de-DE" sz="2400" dirty="0" smtClean="0"/>
              <a:t>vermeiden,</a:t>
            </a:r>
            <a:endParaRPr lang="de-DE" sz="24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de-DE" sz="2400" dirty="0" smtClean="0"/>
              <a:t>PC so stellen, dass Dritte nicht einsehen </a:t>
            </a:r>
            <a:r>
              <a:rPr lang="de-DE" sz="2400" dirty="0" smtClean="0"/>
              <a:t>können,</a:t>
            </a:r>
            <a:endParaRPr lang="de-DE" sz="24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de-DE" sz="2400" dirty="0" smtClean="0"/>
              <a:t>Bildschirmschoner </a:t>
            </a:r>
            <a:r>
              <a:rPr lang="de-DE" sz="2400" dirty="0" smtClean="0"/>
              <a:t>verwenden,</a:t>
            </a:r>
            <a:endParaRPr lang="de-DE" sz="24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de-DE" sz="2400" dirty="0" smtClean="0"/>
              <a:t>Schließanlage,</a:t>
            </a:r>
            <a:endParaRPr lang="de-DE" sz="24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de-DE" sz="2400" dirty="0" smtClean="0"/>
              <a:t>Zugang zu Schülerakten </a:t>
            </a:r>
            <a:r>
              <a:rPr lang="de-DE" sz="2400" dirty="0" smtClean="0"/>
              <a:t>sichern. </a:t>
            </a:r>
            <a:r>
              <a:rPr lang="de-DE" sz="2400" dirty="0" smtClean="0"/>
              <a:t>		</a:t>
            </a:r>
          </a:p>
          <a:p>
            <a:pPr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20</a:t>
            </a:fld>
            <a:endParaRPr lang="de-DE" altLang="de-DE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V. Kommunikation im Sekretariat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Telefonate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Briefe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E-Mail </a:t>
            </a:r>
            <a:r>
              <a:rPr lang="de-DE" sz="2400" dirty="0" smtClean="0"/>
              <a:t>und personenbezogene Daten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persönliche </a:t>
            </a:r>
            <a:r>
              <a:rPr lang="de-DE" sz="2400" dirty="0" smtClean="0"/>
              <a:t>Gespräche</a:t>
            </a:r>
          </a:p>
          <a:p>
            <a:pPr marL="0" indent="0">
              <a:buNone/>
            </a:pPr>
            <a:r>
              <a:rPr lang="de-DE" sz="2400" dirty="0" smtClean="0"/>
              <a:t>Beispiel </a:t>
            </a:r>
            <a:r>
              <a:rPr lang="de-DE" sz="2400" dirty="0" smtClean="0"/>
              <a:t>E-Mail</a:t>
            </a:r>
            <a:r>
              <a:rPr lang="de-DE" sz="2400" dirty="0" smtClean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e-DE" sz="2400" dirty="0" smtClean="0"/>
              <a:t>Versand vergleichbar mit einer Postkarte:</a:t>
            </a:r>
          </a:p>
          <a:p>
            <a:pPr marL="0" indent="0">
              <a:buNone/>
            </a:pPr>
            <a:r>
              <a:rPr lang="de-DE" sz="2400" dirty="0" smtClean="0"/>
              <a:t>      deshalb: Versand sensibler Inhalte (z.B. Gesundheits-</a:t>
            </a:r>
          </a:p>
          <a:p>
            <a:pPr marL="0" indent="0">
              <a:buNone/>
            </a:pPr>
            <a:r>
              <a:rPr lang="de-DE" sz="2400" dirty="0"/>
              <a:t> </a:t>
            </a:r>
            <a:r>
              <a:rPr lang="de-DE" sz="2400" dirty="0" smtClean="0"/>
              <a:t>     </a:t>
            </a:r>
            <a:r>
              <a:rPr lang="de-DE" sz="2400" dirty="0" err="1" smtClean="0"/>
              <a:t>daten</a:t>
            </a:r>
            <a:r>
              <a:rPr lang="de-DE" sz="2400" dirty="0" smtClean="0"/>
              <a:t>) unzulässig! </a:t>
            </a:r>
          </a:p>
          <a:p>
            <a:pPr marL="0" indent="0">
              <a:buNone/>
            </a:pPr>
            <a:r>
              <a:rPr lang="de-DE" sz="2400" dirty="0"/>
              <a:t> </a:t>
            </a:r>
            <a:r>
              <a:rPr lang="de-DE" sz="2400" dirty="0" smtClean="0"/>
              <a:t>     Vorsicht: cc und bcc Funktion!</a:t>
            </a:r>
            <a:r>
              <a:rPr lang="de-DE" sz="2400" dirty="0"/>
              <a:t>	</a:t>
            </a:r>
          </a:p>
          <a:p>
            <a:pPr marL="0" indent="0">
              <a:buNone/>
            </a:pP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21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15829169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VI. Spannungsfelder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 smtClean="0"/>
              <a:t>Anforderungen der Schulleitung</a:t>
            </a:r>
          </a:p>
          <a:p>
            <a:r>
              <a:rPr lang="de-DE" sz="2400" dirty="0" smtClean="0"/>
              <a:t>Anforderungen der Lehrkräfte</a:t>
            </a:r>
          </a:p>
          <a:p>
            <a:r>
              <a:rPr lang="de-DE" sz="2400" dirty="0" smtClean="0"/>
              <a:t>Anforderungen der Schüler</a:t>
            </a:r>
          </a:p>
          <a:p>
            <a:r>
              <a:rPr lang="de-DE" sz="2400" dirty="0" smtClean="0"/>
              <a:t>Anforderungen der Lehrer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 smtClean="0"/>
              <a:t>Die Schulsekretärin soll allen Anforderungen gerecht werden. Dabei gilt, dass in der Außenwirkung (z.B. Datenübermittlung) die </a:t>
            </a:r>
            <a:r>
              <a:rPr lang="de-DE" sz="2400" b="1" dirty="0" smtClean="0"/>
              <a:t>Schulleitung die Verantwortung </a:t>
            </a:r>
            <a:r>
              <a:rPr lang="de-DE" sz="2400" dirty="0" smtClean="0"/>
              <a:t>hat </a:t>
            </a:r>
            <a:r>
              <a:rPr lang="de-DE" sz="2400" dirty="0" smtClean="0"/>
              <a:t>(sog. </a:t>
            </a:r>
            <a:r>
              <a:rPr lang="de-DE" sz="2400" b="1" dirty="0" smtClean="0"/>
              <a:t>Verantwortlicher</a:t>
            </a:r>
            <a:r>
              <a:rPr lang="de-DE" sz="2400" dirty="0" smtClean="0"/>
              <a:t>).</a:t>
            </a:r>
            <a:endParaRPr lang="de-DE" sz="2400" dirty="0" smtClean="0"/>
          </a:p>
          <a:p>
            <a:endParaRPr lang="de-DE" sz="2400" dirty="0"/>
          </a:p>
          <a:p>
            <a:pPr marL="0" indent="0">
              <a:buNone/>
            </a:pP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22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25641987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VII. Datenübermittlung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400" dirty="0" smtClean="0"/>
              <a:t>In der Verordnung sind eine Reihe von Übermittlungstat- beständen geregelt: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400" dirty="0" smtClean="0"/>
              <a:t>bei einem Schulwechsel,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400" dirty="0" smtClean="0"/>
              <a:t>Berufsschulpflichtüberwachung,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400" dirty="0" smtClean="0"/>
              <a:t>Gesundheitspflege (Gesundheitsamt),</a:t>
            </a:r>
            <a:endParaRPr lang="de-DE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e-DE" sz="2400" dirty="0" smtClean="0"/>
              <a:t>Jugendamt.</a:t>
            </a:r>
          </a:p>
          <a:p>
            <a:pPr marL="0" indent="0">
              <a:buNone/>
            </a:pPr>
            <a:r>
              <a:rPr lang="de-DE" sz="2400" b="1" dirty="0" smtClean="0"/>
              <a:t>Form der Datenübermittlung: </a:t>
            </a:r>
            <a:r>
              <a:rPr lang="de-DE" sz="2400" dirty="0" smtClean="0"/>
              <a:t>schriftlich, mündlich, automatisiert, Datenträger.</a:t>
            </a:r>
          </a:p>
          <a:p>
            <a:pPr marL="0" indent="0">
              <a:buNone/>
            </a:pPr>
            <a:r>
              <a:rPr lang="de-DE" sz="2400" b="1" dirty="0" smtClean="0"/>
              <a:t>Achtung:</a:t>
            </a:r>
            <a:r>
              <a:rPr lang="de-DE" sz="2400" dirty="0" smtClean="0"/>
              <a:t> personenbezogene Daten sind bei Übermittlung vor unautorisierten Zugriff zu schützen!</a:t>
            </a:r>
            <a:endParaRPr lang="de-DE" sz="2400" dirty="0"/>
          </a:p>
          <a:p>
            <a:pPr marL="0" indent="0">
              <a:buNone/>
            </a:pPr>
            <a:endParaRPr lang="de-DE" sz="2400" dirty="0" smtClean="0"/>
          </a:p>
          <a:p>
            <a:pPr>
              <a:buFont typeface="Wingdings" panose="05000000000000000000" pitchFamily="2" charset="2"/>
              <a:buChar char="Ø"/>
            </a:pP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23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38572162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VII. Bilder und Videos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de-DE" dirty="0" smtClean="0"/>
              <a:t>Bilder/Videos: Schulfotograf</a:t>
            </a:r>
          </a:p>
          <a:p>
            <a:pPr>
              <a:buNone/>
            </a:pPr>
            <a:endParaRPr lang="de-DE" dirty="0" smtClean="0"/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Bilder/Videos: Schulhomepage</a:t>
            </a:r>
          </a:p>
          <a:p>
            <a:pPr>
              <a:buNone/>
            </a:pPr>
            <a:endParaRPr lang="de-DE" dirty="0" smtClean="0"/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Bilder/Videos: Schulfeste</a:t>
            </a:r>
          </a:p>
          <a:p>
            <a:pPr>
              <a:buFont typeface="Courier New" pitchFamily="49" charset="0"/>
              <a:buChar char="o"/>
            </a:pPr>
            <a:endParaRPr lang="de-DE" dirty="0" smtClean="0"/>
          </a:p>
          <a:p>
            <a:pPr>
              <a:buFont typeface="Courier New" pitchFamily="49" charset="0"/>
              <a:buChar char="o"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24</a:t>
            </a:fld>
            <a:endParaRPr lang="de-DE" altLang="de-DE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b="1" dirty="0" smtClean="0">
                <a:solidFill>
                  <a:srgbClr val="00B050"/>
                </a:solidFill>
              </a:rPr>
              <a:t>VIII. Aufbewahrung, Vernichtung Löschung</a:t>
            </a:r>
            <a:endParaRPr lang="de-DE" sz="28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400" b="1" dirty="0" smtClean="0"/>
              <a:t>Aufbewahrungsfristen</a:t>
            </a:r>
            <a:r>
              <a:rPr lang="de-DE" sz="2400" dirty="0" smtClean="0"/>
              <a:t> richten sich nach Anlage 3 VO.</a:t>
            </a:r>
          </a:p>
          <a:p>
            <a:pPr marL="0" indent="0">
              <a:buNone/>
            </a:pPr>
            <a:r>
              <a:rPr lang="de-DE" sz="2400" dirty="0" smtClean="0"/>
              <a:t>Ende der Aufbewahrungsfrist eingetreten:</a:t>
            </a:r>
          </a:p>
          <a:p>
            <a:pPr marL="0" indent="0">
              <a:buNone/>
            </a:pPr>
            <a:r>
              <a:rPr lang="de-DE" sz="2400" dirty="0" smtClean="0"/>
              <a:t>Anbieten der Unterlagen beim zuständigen Staatsarchiv.</a:t>
            </a:r>
          </a:p>
          <a:p>
            <a:pPr marL="0" indent="0">
              <a:buNone/>
            </a:pPr>
            <a:r>
              <a:rPr lang="de-DE" sz="2400" dirty="0" smtClean="0"/>
              <a:t>Wird Archivwürdigkeit </a:t>
            </a:r>
            <a:r>
              <a:rPr lang="de-DE" sz="2400" b="1" dirty="0" smtClean="0"/>
              <a:t>nicht</a:t>
            </a:r>
            <a:r>
              <a:rPr lang="de-DE" sz="2400" dirty="0" smtClean="0"/>
              <a:t> festgestellt, müssen die Unterlagen unverzüglich </a:t>
            </a:r>
            <a:r>
              <a:rPr lang="de-DE" sz="2400" b="1" dirty="0" smtClean="0"/>
              <a:t>vernichtet </a:t>
            </a:r>
            <a:r>
              <a:rPr lang="de-DE" sz="2400" dirty="0" smtClean="0"/>
              <a:t>werden.</a:t>
            </a:r>
          </a:p>
          <a:p>
            <a:pPr marL="0" indent="0">
              <a:buNone/>
            </a:pPr>
            <a:r>
              <a:rPr lang="de-DE" sz="2400" b="1" dirty="0" smtClean="0"/>
              <a:t>Schulchronik:</a:t>
            </a:r>
            <a:r>
              <a:rPr lang="de-DE" sz="2400" dirty="0" smtClean="0"/>
              <a:t> Daten von Schülern dürfen dauerhaft gespeichert werden: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400" dirty="0" smtClean="0"/>
              <a:t>Vor- und Familienname, Geburtsdatum, Geschlecht,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400" dirty="0" smtClean="0"/>
              <a:t>letzte Anschrift, Schulbesuchsdauer. 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25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36617593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IX</a:t>
            </a:r>
            <a:r>
              <a:rPr lang="de-DE" sz="3200" b="1" dirty="0" smtClean="0">
                <a:solidFill>
                  <a:srgbClr val="00B050"/>
                </a:solidFill>
              </a:rPr>
              <a:t>. </a:t>
            </a:r>
            <a:r>
              <a:rPr lang="de-DE" sz="3200" b="1" dirty="0" smtClean="0">
                <a:solidFill>
                  <a:srgbClr val="00B050"/>
                </a:solidFill>
              </a:rPr>
              <a:t>Kontakt </a:t>
            </a:r>
            <a:r>
              <a:rPr lang="de-DE" sz="3200" b="1" dirty="0" smtClean="0">
                <a:solidFill>
                  <a:srgbClr val="00B050"/>
                </a:solidFill>
              </a:rPr>
              <a:t>zum HBDI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0611-1408-0</a:t>
            </a:r>
          </a:p>
          <a:p>
            <a:r>
              <a:rPr lang="de-DE" dirty="0" smtClean="0">
                <a:hlinkClick r:id="rId2"/>
              </a:rPr>
              <a:t>poststelle@datenschutz.hessen.de</a:t>
            </a:r>
            <a:endParaRPr lang="de-DE" dirty="0" smtClean="0"/>
          </a:p>
          <a:p>
            <a:r>
              <a:rPr lang="de-DE" dirty="0" smtClean="0"/>
              <a:t>0611-1408-127</a:t>
            </a:r>
          </a:p>
          <a:p>
            <a:r>
              <a:rPr lang="de-DE" dirty="0" smtClean="0">
                <a:hlinkClick r:id="rId3"/>
              </a:rPr>
              <a:t>Michael.Sobota@datenschutz.hessen.de</a:t>
            </a:r>
            <a:endParaRPr lang="de-DE" dirty="0" smtClean="0"/>
          </a:p>
          <a:p>
            <a:endParaRPr lang="de-DE" dirty="0"/>
          </a:p>
          <a:p>
            <a:r>
              <a:rPr lang="de-DE" dirty="0" smtClean="0"/>
              <a:t>Infos: </a:t>
            </a:r>
            <a:r>
              <a:rPr lang="de-DE" dirty="0" smtClean="0">
                <a:hlinkClick r:id="rId4"/>
              </a:rPr>
              <a:t>www.datenschutz.hessen.de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26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408025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I. Rechtliche Stellung der Sekretärin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b="1" dirty="0" smtClean="0">
                <a:solidFill>
                  <a:srgbClr val="7030A0"/>
                </a:solidFill>
              </a:rPr>
              <a:t>§ 138 Hessisches Schulgesetz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     Träger der Schulen sind die kreisfreien Städte und Landkreise, soweit nichts anderes bestimmt ist.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3</a:t>
            </a:fld>
            <a:endParaRPr lang="de-DE" alt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I. Rechtliche </a:t>
            </a:r>
            <a:r>
              <a:rPr lang="de-DE" sz="3200" b="1" dirty="0" smtClean="0">
                <a:solidFill>
                  <a:srgbClr val="00B050"/>
                </a:solidFill>
              </a:rPr>
              <a:t>Stellung der Sekretärin 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de-DE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 smtClean="0"/>
              <a:t>Die </a:t>
            </a:r>
            <a:r>
              <a:rPr lang="de-DE" sz="2800" dirty="0" smtClean="0"/>
              <a:t>Schulsekretärin trägt einen „Januskopf“: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de-DE" sz="28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2800" dirty="0" smtClean="0"/>
              <a:t>Schulleitung </a:t>
            </a:r>
            <a:r>
              <a:rPr lang="de-DE" sz="2800" dirty="0" smtClean="0"/>
              <a:t>= unmittelbarer Dienstvorgesetzter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de-DE" sz="28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2800" dirty="0" smtClean="0"/>
              <a:t>Schulträger </a:t>
            </a:r>
            <a:r>
              <a:rPr lang="de-DE" sz="2800" dirty="0" smtClean="0"/>
              <a:t>= </a:t>
            </a:r>
            <a:r>
              <a:rPr lang="de-DE" sz="2800" dirty="0" smtClean="0"/>
              <a:t>arbeitsvertragliche Bindung </a:t>
            </a:r>
            <a:r>
              <a:rPr lang="de-DE" sz="2800" dirty="0" smtClean="0"/>
              <a:t>(§ 611 </a:t>
            </a:r>
            <a:r>
              <a:rPr lang="de-DE" sz="2800" dirty="0" smtClean="0"/>
              <a:t>BGB - Dienstvertrag)</a:t>
            </a:r>
            <a:endParaRPr lang="de-DE" sz="2800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485679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001000" cy="1216025"/>
          </a:xfrm>
        </p:spPr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II. Fähigkeiten und Aufgabenstellung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de-DE" sz="2400" b="1" dirty="0" smtClean="0">
                <a:solidFill>
                  <a:srgbClr val="7030A0"/>
                </a:solidFill>
              </a:rPr>
              <a:t>Fähigkeiten </a:t>
            </a:r>
            <a:r>
              <a:rPr lang="de-DE" sz="2400" b="1" dirty="0" smtClean="0">
                <a:solidFill>
                  <a:srgbClr val="7030A0"/>
                </a:solidFill>
              </a:rPr>
              <a:t>der </a:t>
            </a:r>
            <a:r>
              <a:rPr lang="de-DE" sz="2400" b="1" dirty="0" smtClean="0">
                <a:solidFill>
                  <a:srgbClr val="7030A0"/>
                </a:solidFill>
              </a:rPr>
              <a:t>Schulsekretärinnen</a:t>
            </a:r>
          </a:p>
          <a:p>
            <a:pPr marL="457200" indent="-457200">
              <a:buNone/>
            </a:pPr>
            <a:endParaRPr lang="de-DE" sz="2400" b="1" dirty="0" smtClean="0">
              <a:solidFill>
                <a:srgbClr val="7030A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Aussage Ver.di:</a:t>
            </a:r>
          </a:p>
          <a:p>
            <a:pPr marL="0" indent="0">
              <a:buNone/>
            </a:pPr>
            <a:r>
              <a:rPr lang="de-DE" sz="2400" dirty="0" smtClean="0"/>
              <a:t>      Die Schulsekretärin muss folgendes Anforderungs-</a:t>
            </a:r>
          </a:p>
          <a:p>
            <a:pPr marL="0" indent="0">
              <a:buNone/>
            </a:pPr>
            <a:r>
              <a:rPr lang="de-DE" sz="2400" dirty="0"/>
              <a:t> </a:t>
            </a:r>
            <a:r>
              <a:rPr lang="de-DE" sz="2400" dirty="0" smtClean="0"/>
              <a:t>     </a:t>
            </a:r>
            <a:r>
              <a:rPr lang="de-DE" sz="2400" dirty="0" err="1" smtClean="0"/>
              <a:t>profil</a:t>
            </a:r>
            <a:r>
              <a:rPr lang="de-DE" sz="2400" dirty="0" smtClean="0"/>
              <a:t> erfüllen:	</a:t>
            </a:r>
          </a:p>
          <a:p>
            <a:pPr marL="0" indent="0">
              <a:buNone/>
            </a:pPr>
            <a:endParaRPr lang="de-DE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de-DE" sz="2400" dirty="0"/>
              <a:t>	</a:t>
            </a:r>
            <a:r>
              <a:rPr lang="de-DE" sz="2400" dirty="0" smtClean="0"/>
              <a:t>Eigenverantwortung, Kommunikationsfähigkeit,</a:t>
            </a:r>
          </a:p>
          <a:p>
            <a:pPr marL="0" indent="0">
              <a:buNone/>
            </a:pPr>
            <a:r>
              <a:rPr lang="de-DE" sz="2400" dirty="0" smtClean="0"/>
              <a:t>	Selbständigkeit, Belastbarkeit, Überblick, 	Flexibilität, Kreativität, Organisation.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1112664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II. Fähigkeiten </a:t>
            </a:r>
            <a:r>
              <a:rPr lang="de-DE" sz="3200" b="1" dirty="0" err="1" smtClean="0">
                <a:solidFill>
                  <a:srgbClr val="00B050"/>
                </a:solidFill>
              </a:rPr>
              <a:t>un</a:t>
            </a:r>
            <a:r>
              <a:rPr lang="de-DE" sz="3200" b="1" dirty="0" smtClean="0">
                <a:solidFill>
                  <a:srgbClr val="00B050"/>
                </a:solidFill>
              </a:rPr>
              <a:t> Aufgabenstellung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sz="2400" dirty="0"/>
              <a:t>Simone </a:t>
            </a:r>
            <a:r>
              <a:rPr lang="de-DE" sz="2400" dirty="0" err="1"/>
              <a:t>Martinetz</a:t>
            </a:r>
            <a:r>
              <a:rPr lang="de-DE" sz="2400" dirty="0"/>
              <a:t> </a:t>
            </a:r>
            <a:r>
              <a:rPr lang="de-DE" sz="1800" dirty="0"/>
              <a:t>(Fraunhofer Institut für Arbeitsrecht und Organisation):</a:t>
            </a:r>
            <a:r>
              <a:rPr lang="de-DE" sz="1400" dirty="0"/>
              <a:t> </a:t>
            </a:r>
            <a:endParaRPr lang="de-DE" sz="1400" dirty="0" smtClean="0"/>
          </a:p>
          <a:p>
            <a:pPr>
              <a:buFont typeface="Arial" panose="020B0604020202020204" pitchFamily="34" charset="0"/>
              <a:buChar char="•"/>
            </a:pPr>
            <a:endParaRPr lang="de-DE" sz="1400" dirty="0"/>
          </a:p>
          <a:p>
            <a:pPr marL="0" indent="0">
              <a:buNone/>
            </a:pPr>
            <a:r>
              <a:rPr lang="de-DE" sz="1800" dirty="0" smtClean="0"/>
              <a:t>	</a:t>
            </a:r>
            <a:r>
              <a:rPr lang="de-DE" sz="2400" dirty="0" smtClean="0"/>
              <a:t>Die </a:t>
            </a:r>
            <a:r>
              <a:rPr lang="de-DE" sz="2400" dirty="0"/>
              <a:t>Schulsekretärinnen müssen immer mehr 	Aufgaben der Schulverwaltung übernehmen</a:t>
            </a:r>
            <a:r>
              <a:rPr lang="de-DE" sz="2400" dirty="0" smtClean="0"/>
              <a:t>...</a:t>
            </a:r>
          </a:p>
          <a:p>
            <a:pPr marL="0" indent="0">
              <a:buNone/>
            </a:pPr>
            <a:endParaRPr lang="de-DE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de-DE" sz="2400" dirty="0" smtClean="0"/>
              <a:t>	Sie </a:t>
            </a:r>
            <a:r>
              <a:rPr lang="de-DE" sz="2400" dirty="0"/>
              <a:t>müssen häufiger eigenständig arbeiten und </a:t>
            </a:r>
            <a:r>
              <a:rPr lang="de-DE" sz="2400" dirty="0" smtClean="0"/>
              <a:t>	mehr </a:t>
            </a:r>
            <a:r>
              <a:rPr lang="de-DE" sz="2400" dirty="0"/>
              <a:t>Verantwortung übernehmen</a:t>
            </a:r>
            <a:r>
              <a:rPr lang="de-DE" sz="2400" dirty="0" smtClean="0"/>
              <a:t>.</a:t>
            </a:r>
          </a:p>
          <a:p>
            <a:pPr lvl="1">
              <a:buNone/>
            </a:pPr>
            <a:r>
              <a:rPr lang="de-DE" sz="2400" dirty="0" smtClean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de-DE" sz="2400" dirty="0" smtClean="0"/>
              <a:t>Sie müssen mit Kindern und Jugendlichen und den Lehrkräften umgehen können.</a:t>
            </a:r>
            <a:endParaRPr lang="de-DE" sz="2400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de-DE" sz="2400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de-DE" sz="2400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2604552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II. Fähigkeiten und Aufgabenstellung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endParaRPr lang="de-DE" sz="2400" dirty="0"/>
          </a:p>
          <a:p>
            <a:pPr marL="0" indent="0">
              <a:buNone/>
            </a:pPr>
            <a:r>
              <a:rPr lang="de-DE" sz="2800" b="1" dirty="0" smtClean="0">
                <a:solidFill>
                  <a:srgbClr val="7030A0"/>
                </a:solidFill>
              </a:rPr>
              <a:t>2. </a:t>
            </a:r>
            <a:r>
              <a:rPr lang="de-DE" sz="2800" b="1" dirty="0" smtClean="0">
                <a:solidFill>
                  <a:srgbClr val="7030A0"/>
                </a:solidFill>
              </a:rPr>
              <a:t>Aufgaben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800" dirty="0" smtClean="0"/>
              <a:t>Eigenständige Organisation der anfallenden Arbeiten im Schulsekretariat.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800" dirty="0" smtClean="0"/>
              <a:t>Unterstützung der Schulleitung.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800" dirty="0" smtClean="0"/>
              <a:t>Ansprechpartnerin für Lehrkräfte, Schüler und Eltern.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800" dirty="0" smtClean="0"/>
              <a:t>Kernaufgaben 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sz="2400" dirty="0"/>
          </a:p>
          <a:p>
            <a:pPr marL="0" indent="0">
              <a:buNone/>
            </a:pP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xmlns="" val="3430893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II. Aufgabenstellung der Sekretärin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>
                <a:solidFill>
                  <a:srgbClr val="7030A0"/>
                </a:solidFill>
              </a:rPr>
              <a:t>Eigenständige Organisation  der anfallenden</a:t>
            </a:r>
          </a:p>
          <a:p>
            <a:pPr>
              <a:buNone/>
            </a:pPr>
            <a:r>
              <a:rPr lang="de-DE" dirty="0" err="1" smtClean="0">
                <a:solidFill>
                  <a:srgbClr val="7030A0"/>
                </a:solidFill>
              </a:rPr>
              <a:t>Sekretariatsarbeiten</a:t>
            </a:r>
            <a:r>
              <a:rPr lang="de-DE" dirty="0" smtClean="0">
                <a:solidFill>
                  <a:srgbClr val="7030A0"/>
                </a:solidFill>
              </a:rPr>
              <a:t>: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Schreib- und Telefondienst,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Postbearbeitung und Registratur,</a:t>
            </a:r>
          </a:p>
          <a:p>
            <a:pPr>
              <a:buFont typeface="Courier New" pitchFamily="49" charset="0"/>
              <a:buChar char="o"/>
            </a:pPr>
            <a:r>
              <a:rPr lang="de-DE" dirty="0" err="1" smtClean="0"/>
              <a:t>LuSD</a:t>
            </a:r>
            <a:r>
              <a:rPr lang="de-DE" dirty="0" smtClean="0"/>
              <a:t>: Pflege der Schülerstammdaten,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Erstellung von Zahlungsanordnungen,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Antragsbearbeitung,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Kostenerstattungsverfahren.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	</a:t>
            </a:r>
            <a:r>
              <a:rPr lang="de-DE" dirty="0" smtClean="0"/>
              <a:t>	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8</a:t>
            </a:fld>
            <a:endParaRPr lang="de-DE" altLang="de-D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 smtClean="0">
                <a:solidFill>
                  <a:srgbClr val="00B050"/>
                </a:solidFill>
              </a:rPr>
              <a:t>II. Aufgabenstellung der Sekretärin</a:t>
            </a:r>
            <a:endParaRPr lang="de-DE" sz="3200" b="1" dirty="0">
              <a:solidFill>
                <a:srgbClr val="00B05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>
                <a:solidFill>
                  <a:srgbClr val="7030A0"/>
                </a:solidFill>
              </a:rPr>
              <a:t>Unterstützung der Schulleitung: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Schuldbudgetierung,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Terminkoordination,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Erstellung von Dokumenten und Vorlagen.</a:t>
            </a:r>
          </a:p>
          <a:p>
            <a:pPr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smtClean="0"/>
              <a:t>Der Hessische </a:t>
            </a:r>
          </a:p>
          <a:p>
            <a:r>
              <a:rPr lang="de-DE" altLang="de-DE" smtClean="0"/>
              <a:t>Datenschutzbeauftragte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 smtClean="0"/>
              <a:t>Seite </a:t>
            </a:r>
            <a:fld id="{0698B24F-320F-41D0-8E7A-D8DAC66DE99F}" type="slidenum">
              <a:rPr lang="de-DE" altLang="de-DE" smtClean="0"/>
              <a:pPr/>
              <a:t>9</a:t>
            </a:fld>
            <a:endParaRPr lang="de-DE" alt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tenschutz und Schule - 03-2017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FFFF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FFFF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Datenschutz und Schule - 03-2017</Template>
  <TotalTime>0</TotalTime>
  <Words>986</Words>
  <Application>Microsoft Office PowerPoint</Application>
  <PresentationFormat>Bildschirmpräsentation (4:3)</PresentationFormat>
  <Paragraphs>270</Paragraphs>
  <Slides>26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27" baseType="lpstr">
      <vt:lpstr>Datenschutz und Schule - 03-2017</vt:lpstr>
      <vt:lpstr>Datenschutz und Schule Auf was im Schulsekretariat geachtet werden sollte</vt:lpstr>
      <vt:lpstr>I. Rechtliche Stellung der Sekretärin </vt:lpstr>
      <vt:lpstr>I. Rechtliche Stellung der Sekretärin</vt:lpstr>
      <vt:lpstr>I. Rechtliche Stellung der Sekretärin </vt:lpstr>
      <vt:lpstr>II. Fähigkeiten und Aufgabenstellung</vt:lpstr>
      <vt:lpstr>II. Fähigkeiten un Aufgabenstellung</vt:lpstr>
      <vt:lpstr>II. Fähigkeiten und Aufgabenstellung</vt:lpstr>
      <vt:lpstr>II. Aufgabenstellung der Sekretärin</vt:lpstr>
      <vt:lpstr>II. Aufgabenstellung der Sekretärin</vt:lpstr>
      <vt:lpstr>II. Aufgabenstellung der Sekretärin</vt:lpstr>
      <vt:lpstr>II. Aufgabenstellung der Sekretärin</vt:lpstr>
      <vt:lpstr>II. Keine Aufgabe für die Sekretärin</vt:lpstr>
      <vt:lpstr>III. Rechtsgrundlagen für die Schule</vt:lpstr>
      <vt:lpstr>III. Rechtsgrundlagen für Schule</vt:lpstr>
      <vt:lpstr>III. Rechtsgrundlagen für Schule</vt:lpstr>
      <vt:lpstr>III. Rechtsgrundlagen für Schule</vt:lpstr>
      <vt:lpstr>III. Rechtsgrundlagen für Schule</vt:lpstr>
      <vt:lpstr>III. Rechtsgrundlagen für Schule</vt:lpstr>
      <vt:lpstr>IV. Organisation im Schulsekretariat</vt:lpstr>
      <vt:lpstr>IV. Organisation im Schulsekretariat</vt:lpstr>
      <vt:lpstr>V. Kommunikation im Sekretariat</vt:lpstr>
      <vt:lpstr>VI. Spannungsfelder</vt:lpstr>
      <vt:lpstr>VII. Datenübermittlung</vt:lpstr>
      <vt:lpstr>VII. Bilder und Videos</vt:lpstr>
      <vt:lpstr>VIII. Aufbewahrung, Vernichtung Löschung</vt:lpstr>
      <vt:lpstr>IX. Kontakt zum HBDI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Datenschutz und Schule Auf was im Schulsekretariat geachtet werden sollte</dc:title>
  <dc:creator>Michael</dc:creator>
  <cp:lastModifiedBy>Michael</cp:lastModifiedBy>
  <cp:revision>14</cp:revision>
  <cp:lastPrinted>1601-01-01T00:00:00Z</cp:lastPrinted>
  <dcterms:created xsi:type="dcterms:W3CDTF">2019-01-20T18:23:15Z</dcterms:created>
  <dcterms:modified xsi:type="dcterms:W3CDTF">2019-05-14T17:20:00Z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