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4656"/>
  </p:normalViewPr>
  <p:slideViewPr>
    <p:cSldViewPr snapToGrid="0">
      <p:cViewPr>
        <p:scale>
          <a:sx n="198" d="100"/>
          <a:sy n="198" d="100"/>
        </p:scale>
        <p:origin x="816" y="-9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Nowak" userId="4dcc1a04-a267-475d-8923-438582104967" providerId="ADAL" clId="{2F1E4292-B73D-D044-8D7D-7D846828AB05}"/>
    <pc:docChg chg="modSld">
      <pc:chgData name="Dennis Nowak" userId="4dcc1a04-a267-475d-8923-438582104967" providerId="ADAL" clId="{2F1E4292-B73D-D044-8D7D-7D846828AB05}" dt="2023-06-01T11:02:12.580" v="89" actId="1035"/>
      <pc:docMkLst>
        <pc:docMk/>
      </pc:docMkLst>
      <pc:sldChg chg="modSp mod">
        <pc:chgData name="Dennis Nowak" userId="4dcc1a04-a267-475d-8923-438582104967" providerId="ADAL" clId="{2F1E4292-B73D-D044-8D7D-7D846828AB05}" dt="2023-06-01T11:02:12.580" v="89" actId="1035"/>
        <pc:sldMkLst>
          <pc:docMk/>
          <pc:sldMk cId="4089785998" sldId="256"/>
        </pc:sldMkLst>
        <pc:spChg chg="mod">
          <ac:chgData name="Dennis Nowak" userId="4dcc1a04-a267-475d-8923-438582104967" providerId="ADAL" clId="{2F1E4292-B73D-D044-8D7D-7D846828AB05}" dt="2023-06-01T10:53:09.987" v="1" actId="20577"/>
          <ac:spMkLst>
            <pc:docMk/>
            <pc:sldMk cId="4089785998" sldId="256"/>
            <ac:spMk id="13" creationId="{0A6351B9-3C24-1220-B944-B59853F8B217}"/>
          </ac:spMkLst>
        </pc:spChg>
        <pc:spChg chg="mod">
          <ac:chgData name="Dennis Nowak" userId="4dcc1a04-a267-475d-8923-438582104967" providerId="ADAL" clId="{2F1E4292-B73D-D044-8D7D-7D846828AB05}" dt="2023-06-01T10:53:27.250" v="5" actId="113"/>
          <ac:spMkLst>
            <pc:docMk/>
            <pc:sldMk cId="4089785998" sldId="256"/>
            <ac:spMk id="19" creationId="{92CF369B-661F-BFCE-93B6-810D07D0E91D}"/>
          </ac:spMkLst>
        </pc:spChg>
        <pc:spChg chg="mod">
          <ac:chgData name="Dennis Nowak" userId="4dcc1a04-a267-475d-8923-438582104967" providerId="ADAL" clId="{2F1E4292-B73D-D044-8D7D-7D846828AB05}" dt="2023-06-01T11:02:12.580" v="89" actId="1035"/>
          <ac:spMkLst>
            <pc:docMk/>
            <pc:sldMk cId="4089785998" sldId="256"/>
            <ac:spMk id="31" creationId="{B57FFDDC-12D3-9EFE-62FD-912B801440FF}"/>
          </ac:spMkLst>
        </pc:spChg>
        <pc:spChg chg="mod">
          <ac:chgData name="Dennis Nowak" userId="4dcc1a04-a267-475d-8923-438582104967" providerId="ADAL" clId="{2F1E4292-B73D-D044-8D7D-7D846828AB05}" dt="2023-06-01T11:02:08.803" v="85" actId="14100"/>
          <ac:spMkLst>
            <pc:docMk/>
            <pc:sldMk cId="4089785998" sldId="256"/>
            <ac:spMk id="54" creationId="{E102D370-A42C-ED77-5FE6-57A637D610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2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98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92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80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8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6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41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8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8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1D13-653D-A741-8009-C85665166B50}" type="datetimeFigureOut">
              <a:rPr lang="de-DE" smtClean="0"/>
              <a:t>01.06.23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F338-BB7F-3C44-B3F2-4EF4D1C520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8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B9ADE7-67B1-87AA-0BFD-5A5A5154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501" y="349125"/>
            <a:ext cx="7200900" cy="1255728"/>
          </a:xfrm>
        </p:spPr>
        <p:txBody>
          <a:bodyPr lIns="900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u="sng" dirty="0">
                <a:latin typeface="+mj-lt"/>
              </a:rPr>
              <a:t>Unsere Regeln zum Umgang mit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u="sng" dirty="0">
                <a:latin typeface="+mj-lt"/>
              </a:rPr>
              <a:t>eigenen Mediengeräten</a:t>
            </a:r>
            <a:endParaRPr lang="de-DE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+mj-lt"/>
              </a:rPr>
              <a:t>(Kurzfassung)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B57FFDDC-12D3-9EFE-62FD-912B801440FF}"/>
              </a:ext>
            </a:extLst>
          </p:cNvPr>
          <p:cNvSpPr txBox="1">
            <a:spLocks/>
          </p:cNvSpPr>
          <p:nvPr/>
        </p:nvSpPr>
        <p:spPr>
          <a:xfrm>
            <a:off x="-9100" y="12597131"/>
            <a:ext cx="9610300" cy="200055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700" u="sng" dirty="0">
                <a:latin typeface="+mj-lt"/>
              </a:rPr>
              <a:t>Quelle:</a:t>
            </a:r>
            <a:r>
              <a:rPr lang="de-DE" sz="700" dirty="0">
                <a:latin typeface="+mj-lt"/>
              </a:rPr>
              <a:t> Freiherr-vom-Stein-Schule Neumünster	 </a:t>
            </a:r>
            <a:r>
              <a:rPr lang="de-DE" sz="700" u="sng" dirty="0">
                <a:latin typeface="+mj-lt"/>
              </a:rPr>
              <a:t>Bildnachweis:</a:t>
            </a:r>
            <a:r>
              <a:rPr lang="de-DE" sz="700" dirty="0">
                <a:latin typeface="+mj-lt"/>
              </a:rPr>
              <a:t> Binge Liu, </a:t>
            </a:r>
            <a:r>
              <a:rPr lang="de-DE" sz="700" dirty="0" err="1">
                <a:latin typeface="+mj-lt"/>
              </a:rPr>
              <a:t>Freepik</a:t>
            </a:r>
            <a:r>
              <a:rPr lang="de-DE" sz="700" dirty="0">
                <a:latin typeface="+mj-lt"/>
              </a:rPr>
              <a:t>, </a:t>
            </a:r>
            <a:r>
              <a:rPr lang="de-DE" sz="700" dirty="0" err="1">
                <a:latin typeface="+mj-lt"/>
              </a:rPr>
              <a:t>Good</a:t>
            </a:r>
            <a:r>
              <a:rPr lang="de-DE" sz="700" dirty="0">
                <a:latin typeface="+mj-lt"/>
              </a:rPr>
              <a:t> Ware, LAFS &amp; </a:t>
            </a:r>
            <a:r>
              <a:rPr lang="de-DE" sz="700" dirty="0" err="1">
                <a:latin typeface="+mj-lt"/>
              </a:rPr>
              <a:t>Nuricon</a:t>
            </a:r>
            <a:r>
              <a:rPr lang="de-DE" sz="700" dirty="0">
                <a:latin typeface="+mj-lt"/>
              </a:rPr>
              <a:t> von </a:t>
            </a:r>
            <a:r>
              <a:rPr lang="de-DE" sz="700" dirty="0" err="1">
                <a:latin typeface="+mj-lt"/>
              </a:rPr>
              <a:t>flaticon.com</a:t>
            </a:r>
            <a:r>
              <a:rPr lang="de-DE" sz="700" dirty="0">
                <a:latin typeface="+mj-lt"/>
              </a:rPr>
              <a:t>; Ilya </a:t>
            </a:r>
            <a:r>
              <a:rPr lang="de-DE" sz="700" dirty="0" err="1">
                <a:latin typeface="+mj-lt"/>
              </a:rPr>
              <a:t>Klimenko</a:t>
            </a:r>
            <a:r>
              <a:rPr lang="de-DE" sz="700" dirty="0">
                <a:latin typeface="+mj-lt"/>
              </a:rPr>
              <a:t> &amp; SCREEN POST von </a:t>
            </a:r>
            <a:r>
              <a:rPr lang="de-DE" sz="700" dirty="0" err="1">
                <a:latin typeface="+mj-lt"/>
              </a:rPr>
              <a:t>pexels.com</a:t>
            </a:r>
            <a:endParaRPr lang="de-DE" sz="700" dirty="0">
              <a:latin typeface="+mj-lt"/>
            </a:endParaRPr>
          </a:p>
        </p:txBody>
      </p:sp>
      <p:pic>
        <p:nvPicPr>
          <p:cNvPr id="33" name="Picture 32" descr="A close-up of a computer keyboard&#10;&#10;Description automatically generated with medium confidence">
            <a:extLst>
              <a:ext uri="{FF2B5EF4-FFF2-40B4-BE49-F238E27FC236}">
                <a16:creationId xmlns:a16="http://schemas.microsoft.com/office/drawing/2014/main" id="{49BE3DD3-EA1E-08FA-FC2C-287AB64851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tretch>
            <a:fillRect/>
          </a:stretch>
        </p:blipFill>
        <p:spPr>
          <a:xfrm>
            <a:off x="3839047" y="4030010"/>
            <a:ext cx="5945529" cy="3963686"/>
          </a:xfrm>
          <a:prstGeom prst="rect">
            <a:avLst/>
          </a:prstGeom>
          <a:effectLst>
            <a:softEdge rad="1096646"/>
          </a:effectLst>
        </p:spPr>
      </p:pic>
      <p:pic>
        <p:nvPicPr>
          <p:cNvPr id="37" name="Picture 3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4A457DAF-A329-C2D9-EFFA-BE822277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5000"/>
          </a:blip>
          <a:stretch>
            <a:fillRect/>
          </a:stretch>
        </p:blipFill>
        <p:spPr>
          <a:xfrm>
            <a:off x="371967" y="5515286"/>
            <a:ext cx="1216819" cy="1216819"/>
          </a:xfrm>
          <a:prstGeom prst="rect">
            <a:avLst/>
          </a:prstGeom>
          <a:effectLst>
            <a:softEdge rad="83926"/>
          </a:effectLst>
        </p:spPr>
      </p:pic>
      <p:pic>
        <p:nvPicPr>
          <p:cNvPr id="39" name="Picture 3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4967ACF-B862-DB61-05B9-035F1EC358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tretch>
            <a:fillRect/>
          </a:stretch>
        </p:blipFill>
        <p:spPr>
          <a:xfrm>
            <a:off x="6144927" y="10905476"/>
            <a:ext cx="1700738" cy="1700738"/>
          </a:xfrm>
          <a:prstGeom prst="rect">
            <a:avLst/>
          </a:prstGeom>
          <a:effectLst>
            <a:softEdge rad="19718"/>
          </a:effectLst>
        </p:spPr>
      </p:pic>
      <p:pic>
        <p:nvPicPr>
          <p:cNvPr id="41" name="Picture 4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6736EAE-3CB9-EB7F-F6D8-F0FB319FE5C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42000"/>
          </a:blip>
          <a:stretch>
            <a:fillRect/>
          </a:stretch>
        </p:blipFill>
        <p:spPr>
          <a:xfrm>
            <a:off x="1641937" y="3911068"/>
            <a:ext cx="1014103" cy="1014103"/>
          </a:xfrm>
          <a:prstGeom prst="rect">
            <a:avLst/>
          </a:prstGeom>
          <a:effectLst>
            <a:softEdge rad="6562"/>
          </a:effectLst>
        </p:spPr>
      </p:pic>
      <p:pic>
        <p:nvPicPr>
          <p:cNvPr id="45" name="Picture 4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FB0B2E6-FA4E-1EFC-C54A-290ADFDD83B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</a:blip>
          <a:stretch>
            <a:fillRect/>
          </a:stretch>
        </p:blipFill>
        <p:spPr>
          <a:xfrm>
            <a:off x="5886253" y="2024309"/>
            <a:ext cx="1347134" cy="1347134"/>
          </a:xfrm>
          <a:prstGeom prst="rect">
            <a:avLst/>
          </a:prstGeom>
          <a:effectLst>
            <a:softEdge rad="18274"/>
          </a:effectLst>
        </p:spPr>
      </p:pic>
      <p:pic>
        <p:nvPicPr>
          <p:cNvPr id="47" name="Picture 4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A7B62D7-AC3D-E626-2DD9-66D9B2F5D7E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6607034" y="7622254"/>
            <a:ext cx="2071870" cy="2071870"/>
          </a:xfrm>
          <a:prstGeom prst="rect">
            <a:avLst/>
          </a:prstGeom>
          <a:effectLst>
            <a:softEdge rad="25918"/>
          </a:effectLst>
        </p:spPr>
      </p:pic>
      <p:pic>
        <p:nvPicPr>
          <p:cNvPr id="49" name="Picture 4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814976A-CA33-2B4F-1D22-271DE30D131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4000"/>
          </a:blip>
          <a:stretch>
            <a:fillRect/>
          </a:stretch>
        </p:blipFill>
        <p:spPr>
          <a:xfrm>
            <a:off x="390131" y="9198953"/>
            <a:ext cx="1700739" cy="1700739"/>
          </a:xfrm>
          <a:prstGeom prst="rect">
            <a:avLst/>
          </a:prstGeom>
          <a:effectLst>
            <a:softEdge rad="42036"/>
          </a:effectLst>
        </p:spPr>
      </p:pic>
      <p:pic>
        <p:nvPicPr>
          <p:cNvPr id="51" name="Picture 5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555AAAD0-8C19-3A0A-2AD5-A381E35ADE2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5000"/>
          </a:blip>
          <a:stretch>
            <a:fillRect/>
          </a:stretch>
        </p:blipFill>
        <p:spPr>
          <a:xfrm>
            <a:off x="4992785" y="7779967"/>
            <a:ext cx="1179562" cy="1179562"/>
          </a:xfrm>
          <a:prstGeom prst="rect">
            <a:avLst/>
          </a:prstGeom>
          <a:effectLst>
            <a:softEdge rad="14307"/>
          </a:effectLst>
        </p:spPr>
      </p:pic>
      <p:pic>
        <p:nvPicPr>
          <p:cNvPr id="53" name="Picture 5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15D95C4-3059-68F5-90E7-FEA28C6F791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11000"/>
          </a:blip>
          <a:stretch>
            <a:fillRect/>
          </a:stretch>
        </p:blipFill>
        <p:spPr>
          <a:xfrm>
            <a:off x="5299841" y="2024309"/>
            <a:ext cx="845086" cy="845086"/>
          </a:xfrm>
          <a:prstGeom prst="rect">
            <a:avLst/>
          </a:prstGeom>
          <a:effectLst>
            <a:softEdge rad="6350"/>
          </a:effectLst>
        </p:spPr>
      </p:pic>
      <p:pic>
        <p:nvPicPr>
          <p:cNvPr id="43" name="Picture 4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2F8F560-6145-B7BF-09EF-146D4C783738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2000"/>
          </a:blip>
          <a:stretch>
            <a:fillRect/>
          </a:stretch>
        </p:blipFill>
        <p:spPr>
          <a:xfrm>
            <a:off x="5031833" y="2732660"/>
            <a:ext cx="1113094" cy="1113094"/>
          </a:xfrm>
          <a:prstGeom prst="rect">
            <a:avLst/>
          </a:prstGeom>
          <a:effectLst>
            <a:softEdge rad="18059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9BECDA-1C3D-6506-38A4-7F9A9B115D4C}"/>
              </a:ext>
            </a:extLst>
          </p:cNvPr>
          <p:cNvGrpSpPr/>
          <p:nvPr/>
        </p:nvGrpSpPr>
        <p:grpSpPr>
          <a:xfrm>
            <a:off x="1272577" y="2061330"/>
            <a:ext cx="7200900" cy="1277273"/>
            <a:chOff x="1768186" y="2769717"/>
            <a:chExt cx="7200900" cy="127727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442C087E-A894-75F1-3D1B-FB03E5D0277B}"/>
                </a:ext>
              </a:extLst>
            </p:cNvPr>
            <p:cNvSpPr txBox="1">
              <a:spLocks/>
            </p:cNvSpPr>
            <p:nvPr/>
          </p:nvSpPr>
          <p:spPr>
            <a:xfrm>
              <a:off x="1768186" y="2769717"/>
              <a:ext cx="7200900" cy="707886"/>
            </a:xfrm>
            <a:prstGeom prst="rect">
              <a:avLst/>
            </a:prstGeom>
          </p:spPr>
          <p:txBody>
            <a:bodyPr vert="horz" lIns="90000" tIns="45720" rIns="91440" bIns="45720" rtlCol="0">
              <a:spAutoFit/>
            </a:bodyPr>
            <a:lstStyle>
              <a:lvl1pPr marL="0" indent="0" algn="ctr" defTabSz="960120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None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00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1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024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30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803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604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4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de-DE" sz="2000" dirty="0">
                  <a:latin typeface="+mj-lt"/>
                </a:rPr>
                <a:t>1. </a:t>
              </a:r>
              <a:r>
                <a:rPr lang="de-DE" sz="2000" b="1" dirty="0">
                  <a:latin typeface="+mj-lt"/>
                </a:rPr>
                <a:t>Internetfähige Geräte </a:t>
              </a:r>
              <a:r>
                <a:rPr lang="de-DE" sz="2000" dirty="0">
                  <a:latin typeface="+mj-lt"/>
                </a:rPr>
                <a:t>dürfen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tabLst>
                  <a:tab pos="609600" algn="l"/>
                </a:tabLst>
              </a:pPr>
              <a:r>
                <a:rPr lang="de-DE" sz="2000" dirty="0">
                  <a:latin typeface="+mj-lt"/>
                </a:rPr>
                <a:t>	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E66143-6703-3C46-83A6-7BB3B570A7F9}"/>
                </a:ext>
              </a:extLst>
            </p:cNvPr>
            <p:cNvSpPr txBox="1"/>
            <p:nvPr/>
          </p:nvSpPr>
          <p:spPr>
            <a:xfrm>
              <a:off x="2202874" y="3123660"/>
              <a:ext cx="480475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Font typeface="+mj-lt"/>
                <a:buAutoNum type="alphaLcParenR"/>
                <a:tabLst>
                  <a:tab pos="609600" algn="l"/>
                </a:tabLst>
              </a:pPr>
              <a:r>
                <a:rPr lang="de-DE" sz="1800" dirty="0">
                  <a:latin typeface="+mj-lt"/>
                </a:rPr>
                <a:t>im </a:t>
              </a:r>
              <a:r>
                <a:rPr lang="de-DE" sz="1800" b="1" dirty="0">
                  <a:latin typeface="+mj-lt"/>
                </a:rPr>
                <a:t>Lernprozess</a:t>
              </a:r>
              <a:r>
                <a:rPr lang="de-DE" sz="1800" dirty="0">
                  <a:latin typeface="+mj-lt"/>
                </a:rPr>
                <a:t> genutzt werden,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Font typeface="+mj-lt"/>
                <a:buAutoNum type="alphaLcParenR"/>
                <a:tabLst>
                  <a:tab pos="609600" algn="l"/>
                </a:tabLst>
              </a:pPr>
              <a:r>
                <a:rPr lang="de-DE" sz="1800" dirty="0">
                  <a:latin typeface="+mj-lt"/>
                </a:rPr>
                <a:t>in den Pausen zu </a:t>
              </a:r>
              <a:r>
                <a:rPr lang="de-DE" sz="1800" b="1" dirty="0">
                  <a:latin typeface="+mj-lt"/>
                </a:rPr>
                <a:t>Kommunikationszwecken</a:t>
              </a:r>
              <a:r>
                <a:rPr lang="de-DE" sz="1800" dirty="0">
                  <a:latin typeface="+mj-lt"/>
                </a:rPr>
                <a:t> im </a:t>
              </a:r>
              <a:r>
                <a:rPr lang="de-DE" sz="1800" b="1" dirty="0">
                  <a:latin typeface="+mj-lt"/>
                </a:rPr>
                <a:t>eigenen Netz </a:t>
              </a:r>
              <a:r>
                <a:rPr lang="de-DE" sz="1800" dirty="0">
                  <a:latin typeface="+mj-lt"/>
                </a:rPr>
                <a:t>genutzt werden.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14EDA0-05ED-0827-0E63-DEFF32620157}"/>
              </a:ext>
            </a:extLst>
          </p:cNvPr>
          <p:cNvGrpSpPr/>
          <p:nvPr/>
        </p:nvGrpSpPr>
        <p:grpSpPr>
          <a:xfrm>
            <a:off x="2148989" y="3766264"/>
            <a:ext cx="7200900" cy="1831271"/>
            <a:chOff x="1768186" y="2769717"/>
            <a:chExt cx="7200900" cy="1831271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033E47A3-A834-D1FD-BAF8-3EFB8CC554F6}"/>
                </a:ext>
              </a:extLst>
            </p:cNvPr>
            <p:cNvSpPr txBox="1">
              <a:spLocks/>
            </p:cNvSpPr>
            <p:nvPr/>
          </p:nvSpPr>
          <p:spPr>
            <a:xfrm>
              <a:off x="1768186" y="2769717"/>
              <a:ext cx="7200900" cy="707886"/>
            </a:xfrm>
            <a:prstGeom prst="rect">
              <a:avLst/>
            </a:prstGeom>
          </p:spPr>
          <p:txBody>
            <a:bodyPr vert="horz" lIns="90000" tIns="45720" rIns="91440" bIns="45720" rtlCol="0">
              <a:spAutoFit/>
            </a:bodyPr>
            <a:lstStyle>
              <a:lvl1pPr marL="0" indent="0" algn="ctr" defTabSz="960120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None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00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1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024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30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803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604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4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de-DE" sz="2000" dirty="0">
                  <a:latin typeface="+mj-lt"/>
                </a:rPr>
                <a:t>2. </a:t>
              </a:r>
              <a:r>
                <a:rPr lang="de-DE" sz="2000" b="1" dirty="0">
                  <a:latin typeface="+mj-lt"/>
                </a:rPr>
                <a:t>Musikwiedergabe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tabLst>
                  <a:tab pos="609600" algn="l"/>
                </a:tabLst>
              </a:pPr>
              <a:r>
                <a:rPr lang="de-DE" sz="2000" dirty="0">
                  <a:latin typeface="+mj-lt"/>
                </a:rPr>
                <a:t>	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C75F1A-7344-D923-B123-FE01714FD44F}"/>
                </a:ext>
              </a:extLst>
            </p:cNvPr>
            <p:cNvSpPr txBox="1"/>
            <p:nvPr/>
          </p:nvSpPr>
          <p:spPr>
            <a:xfrm>
              <a:off x="2202874" y="3123660"/>
              <a:ext cx="480475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Font typeface="+mj-lt"/>
                <a:buAutoNum type="alphaLcParenR"/>
                <a:tabLst>
                  <a:tab pos="609600" algn="l"/>
                </a:tabLst>
              </a:pPr>
              <a:r>
                <a:rPr lang="de-DE" sz="1800" dirty="0">
                  <a:latin typeface="+mj-lt"/>
                </a:rPr>
                <a:t>erfolgt generell über </a:t>
              </a:r>
              <a:r>
                <a:rPr lang="de-DE" sz="1800" b="1" dirty="0">
                  <a:latin typeface="+mj-lt"/>
                </a:rPr>
                <a:t>Kopfhörer</a:t>
              </a:r>
              <a:r>
                <a:rPr lang="de-DE" sz="1800" dirty="0">
                  <a:latin typeface="+mj-lt"/>
                </a:rPr>
                <a:t>, die als Zeichen der Aufmerksamkeit </a:t>
              </a:r>
              <a:r>
                <a:rPr lang="de-DE" sz="1800" b="1" dirty="0">
                  <a:latin typeface="+mj-lt"/>
                </a:rPr>
                <a:t>abgenommen</a:t>
              </a:r>
              <a:r>
                <a:rPr lang="de-DE" sz="1800" dirty="0">
                  <a:latin typeface="+mj-lt"/>
                </a:rPr>
                <a:t> werden.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Font typeface="+mj-lt"/>
                <a:buAutoNum type="alphaLcParenR"/>
                <a:tabLst>
                  <a:tab pos="609600" algn="l"/>
                </a:tabLst>
              </a:pPr>
              <a:r>
                <a:rPr lang="de-DE" dirty="0">
                  <a:latin typeface="+mj-lt"/>
                </a:rPr>
                <a:t>im Unterricht </a:t>
              </a:r>
              <a:r>
                <a:rPr lang="de-DE" b="1" dirty="0">
                  <a:latin typeface="+mj-lt"/>
                </a:rPr>
                <a:t>für konzentriertes Lernen </a:t>
              </a:r>
              <a:r>
                <a:rPr lang="de-DE" dirty="0">
                  <a:latin typeface="+mj-lt"/>
                </a:rPr>
                <a:t>nach Absprache.</a:t>
              </a:r>
              <a:endParaRPr lang="de-DE" sz="1800" dirty="0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D190C-6553-BBA2-B6F7-880EA1D8422F}"/>
              </a:ext>
            </a:extLst>
          </p:cNvPr>
          <p:cNvGrpSpPr/>
          <p:nvPr/>
        </p:nvGrpSpPr>
        <p:grpSpPr>
          <a:xfrm>
            <a:off x="1008080" y="5727848"/>
            <a:ext cx="7361959" cy="1277273"/>
            <a:chOff x="1768186" y="2769717"/>
            <a:chExt cx="7361959" cy="1277273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DE4FD805-189A-0691-72FC-CB7E139A27E8}"/>
                </a:ext>
              </a:extLst>
            </p:cNvPr>
            <p:cNvSpPr txBox="1">
              <a:spLocks/>
            </p:cNvSpPr>
            <p:nvPr/>
          </p:nvSpPr>
          <p:spPr>
            <a:xfrm>
              <a:off x="1768186" y="2769717"/>
              <a:ext cx="7200900" cy="707886"/>
            </a:xfrm>
            <a:prstGeom prst="rect">
              <a:avLst/>
            </a:prstGeom>
          </p:spPr>
          <p:txBody>
            <a:bodyPr vert="horz" lIns="90000" tIns="45720" rIns="91440" bIns="45720" rtlCol="0">
              <a:spAutoFit/>
            </a:bodyPr>
            <a:lstStyle>
              <a:lvl1pPr marL="0" indent="0" algn="ctr" defTabSz="960120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None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00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1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024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30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803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604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4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de-DE" sz="2000" dirty="0">
                  <a:latin typeface="+mj-lt"/>
                </a:rPr>
                <a:t>3. </a:t>
              </a:r>
              <a:r>
                <a:rPr lang="de-DE" sz="2000" b="1" dirty="0">
                  <a:latin typeface="+mj-lt"/>
                </a:rPr>
                <a:t>Medienfreie Zonen </a:t>
              </a:r>
              <a:r>
                <a:rPr lang="de-DE" sz="2000" dirty="0">
                  <a:latin typeface="+mj-lt"/>
                </a:rPr>
                <a:t>sind</a:t>
              </a:r>
              <a:endParaRPr lang="de-DE" sz="2000" b="1" dirty="0">
                <a:latin typeface="+mj-lt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tabLst>
                  <a:tab pos="609600" algn="l"/>
                </a:tabLst>
              </a:pPr>
              <a:r>
                <a:rPr lang="de-DE" sz="2000" dirty="0">
                  <a:latin typeface="+mj-lt"/>
                </a:rPr>
                <a:t>	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6351B9-3C24-1220-B944-B59853F8B217}"/>
                </a:ext>
              </a:extLst>
            </p:cNvPr>
            <p:cNvSpPr txBox="1"/>
            <p:nvPr/>
          </p:nvSpPr>
          <p:spPr>
            <a:xfrm>
              <a:off x="2202873" y="3123660"/>
              <a:ext cx="692727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Font typeface="+mj-lt"/>
                <a:buAutoNum type="alphaLcParenR"/>
                <a:tabLst>
                  <a:tab pos="609600" algn="l"/>
                </a:tabLst>
              </a:pPr>
              <a:r>
                <a:rPr lang="de-DE" sz="1800" dirty="0">
                  <a:latin typeface="+mj-lt"/>
                </a:rPr>
                <a:t>die </a:t>
              </a:r>
              <a:r>
                <a:rPr lang="de-DE" sz="1800" b="1" dirty="0">
                  <a:latin typeface="+mj-lt"/>
                </a:rPr>
                <a:t>Mensa</a:t>
              </a:r>
              <a:r>
                <a:rPr lang="de-DE" sz="1800" dirty="0">
                  <a:latin typeface="+mj-lt"/>
                </a:rPr>
                <a:t> im Schulalltag,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Font typeface="+mj-lt"/>
                <a:buAutoNum type="alphaLcParenR"/>
                <a:tabLst>
                  <a:tab pos="609600" algn="l"/>
                </a:tabLst>
              </a:pPr>
              <a:r>
                <a:rPr lang="de-DE" dirty="0">
                  <a:latin typeface="+mj-lt"/>
                </a:rPr>
                <a:t>die </a:t>
              </a:r>
              <a:r>
                <a:rPr lang="de-DE" b="1" dirty="0">
                  <a:latin typeface="+mj-lt"/>
                </a:rPr>
                <a:t>WCs</a:t>
              </a:r>
              <a:r>
                <a:rPr lang="de-DE" dirty="0">
                  <a:latin typeface="+mj-lt"/>
                </a:rPr>
                <a:t> und </a:t>
              </a:r>
              <a:r>
                <a:rPr lang="de-DE" b="1" dirty="0">
                  <a:latin typeface="+mj-lt"/>
                </a:rPr>
                <a:t>Umkleideräume</a:t>
              </a:r>
              <a:r>
                <a:rPr lang="de-DE" dirty="0">
                  <a:latin typeface="+mj-lt"/>
                </a:rPr>
                <a:t> und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Font typeface="+mj-lt"/>
                <a:buAutoNum type="alphaLcParenR"/>
                <a:tabLst>
                  <a:tab pos="609600" algn="l"/>
                </a:tabLst>
              </a:pPr>
              <a:r>
                <a:rPr lang="de-DE" dirty="0">
                  <a:latin typeface="+mj-lt"/>
                </a:rPr>
                <a:t>w</a:t>
              </a:r>
              <a:r>
                <a:rPr lang="de-DE" sz="1800" dirty="0">
                  <a:latin typeface="+mj-lt"/>
                </a:rPr>
                <a:t>ährend des Sportunterrichts die </a:t>
              </a:r>
              <a:r>
                <a:rPr lang="de-DE" sz="1800" b="1" dirty="0">
                  <a:latin typeface="+mj-lt"/>
                </a:rPr>
                <a:t>Sporthalle</a:t>
              </a:r>
              <a:r>
                <a:rPr lang="de-DE" sz="1800" dirty="0">
                  <a:latin typeface="+mj-lt"/>
                </a:rPr>
                <a:t> und der </a:t>
              </a:r>
              <a:r>
                <a:rPr lang="de-DE" sz="1800" b="1" dirty="0">
                  <a:latin typeface="+mj-lt"/>
                </a:rPr>
                <a:t>Sportplatz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61CEE0-6602-05D2-4D56-FB4252113D21}"/>
              </a:ext>
            </a:extLst>
          </p:cNvPr>
          <p:cNvGrpSpPr/>
          <p:nvPr/>
        </p:nvGrpSpPr>
        <p:grpSpPr>
          <a:xfrm>
            <a:off x="1987930" y="7558235"/>
            <a:ext cx="7361959" cy="1000274"/>
            <a:chOff x="1768186" y="2769717"/>
            <a:chExt cx="7361959" cy="1000274"/>
          </a:xfrm>
        </p:grpSpPr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45EA4372-58FF-86F4-4D8A-A88333099967}"/>
                </a:ext>
              </a:extLst>
            </p:cNvPr>
            <p:cNvSpPr txBox="1">
              <a:spLocks/>
            </p:cNvSpPr>
            <p:nvPr/>
          </p:nvSpPr>
          <p:spPr>
            <a:xfrm>
              <a:off x="1768186" y="2769717"/>
              <a:ext cx="7200900" cy="400110"/>
            </a:xfrm>
            <a:prstGeom prst="rect">
              <a:avLst/>
            </a:prstGeom>
          </p:spPr>
          <p:txBody>
            <a:bodyPr vert="horz" lIns="90000" tIns="45720" rIns="91440" bIns="45720" rtlCol="0">
              <a:spAutoFit/>
            </a:bodyPr>
            <a:lstStyle>
              <a:lvl1pPr marL="0" indent="0" algn="ctr" defTabSz="960120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None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00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1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024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30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803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604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4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de-DE" sz="2000" dirty="0">
                  <a:latin typeface="+mj-lt"/>
                </a:rPr>
                <a:t>4. Im </a:t>
              </a:r>
              <a:r>
                <a:rPr lang="de-DE" sz="2000" b="1" dirty="0">
                  <a:latin typeface="+mj-lt"/>
                </a:rPr>
                <a:t>offenen Ganztagsbereich</a:t>
              </a:r>
              <a:r>
                <a:rPr lang="de-DE" sz="2000" dirty="0">
                  <a:latin typeface="+mj-lt"/>
                </a:rPr>
                <a:t>	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EA46A4-CABE-B9CA-7A57-F34332D57454}"/>
                </a:ext>
              </a:extLst>
            </p:cNvPr>
            <p:cNvSpPr txBox="1"/>
            <p:nvPr/>
          </p:nvSpPr>
          <p:spPr>
            <a:xfrm>
              <a:off x="2202873" y="3123660"/>
              <a:ext cx="69272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tabLst>
                  <a:tab pos="609600" algn="l"/>
                </a:tabLst>
              </a:pPr>
              <a:r>
                <a:rPr lang="de-DE" sz="1800" dirty="0">
                  <a:latin typeface="+mj-lt"/>
                </a:rPr>
                <a:t>ist die </a:t>
              </a:r>
              <a:r>
                <a:rPr lang="de-DE" sz="1800" b="1" dirty="0">
                  <a:latin typeface="+mj-lt"/>
                </a:rPr>
                <a:t>Mediennutzung eingeschränkt </a:t>
              </a:r>
              <a:r>
                <a:rPr lang="de-DE" sz="1800" dirty="0">
                  <a:latin typeface="+mj-lt"/>
                </a:rPr>
                <a:t>(keine Wiedergabe von Filmen und Musik auf eigenen Geräten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7BDCC-2B6C-B06B-3BE1-2DB4587A3779}"/>
              </a:ext>
            </a:extLst>
          </p:cNvPr>
          <p:cNvGrpSpPr/>
          <p:nvPr/>
        </p:nvGrpSpPr>
        <p:grpSpPr>
          <a:xfrm>
            <a:off x="1433262" y="9217898"/>
            <a:ext cx="7391225" cy="1561857"/>
            <a:chOff x="1768186" y="2769717"/>
            <a:chExt cx="7391225" cy="1561857"/>
          </a:xfrm>
        </p:grpSpPr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0621AFDA-AD71-8F76-CEAB-BAAC936BBA7B}"/>
                </a:ext>
              </a:extLst>
            </p:cNvPr>
            <p:cNvSpPr txBox="1">
              <a:spLocks/>
            </p:cNvSpPr>
            <p:nvPr/>
          </p:nvSpPr>
          <p:spPr>
            <a:xfrm>
              <a:off x="1768186" y="2769717"/>
              <a:ext cx="6684643" cy="707886"/>
            </a:xfrm>
            <a:prstGeom prst="rect">
              <a:avLst/>
            </a:prstGeom>
          </p:spPr>
          <p:txBody>
            <a:bodyPr vert="horz" wrap="square" lIns="90000" tIns="45720" rIns="91440" bIns="45720" rtlCol="0">
              <a:spAutoFit/>
            </a:bodyPr>
            <a:lstStyle>
              <a:lvl1pPr marL="0" indent="0" algn="ctr" defTabSz="960120" rtl="0" eaLnBrk="1" latinLnBrk="0" hangingPunct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None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00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01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8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1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024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0030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8036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6042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40480" indent="0" algn="ctr" defTabSz="960120" rtl="0" eaLnBrk="1" latinLnBrk="0" hangingPunct="1">
                <a:lnSpc>
                  <a:spcPct val="90000"/>
                </a:lnSpc>
                <a:spcBef>
                  <a:spcPts val="525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tabLst>
                  <a:tab pos="263525" algn="l"/>
                </a:tabLst>
              </a:pPr>
              <a:r>
                <a:rPr lang="de-DE" sz="2000" b="1" dirty="0">
                  <a:latin typeface="+mj-lt"/>
                </a:rPr>
                <a:t>5. Missbräuchliche Verwendungen </a:t>
              </a:r>
              <a:r>
                <a:rPr lang="de-DE" sz="2000" dirty="0">
                  <a:latin typeface="+mj-lt"/>
                </a:rPr>
                <a:t>sind im Rahmen 	bestehender </a:t>
              </a:r>
              <a:r>
                <a:rPr lang="de-DE" sz="2000" b="1" dirty="0">
                  <a:latin typeface="+mj-lt"/>
                </a:rPr>
                <a:t>Gesetze</a:t>
              </a:r>
              <a:r>
                <a:rPr lang="de-DE" sz="2000" dirty="0">
                  <a:latin typeface="+mj-lt"/>
                </a:rPr>
                <a:t> ohnehin untersagt, wie z. B.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CF369B-661F-BFCE-93B6-810D07D0E91D}"/>
                </a:ext>
              </a:extLst>
            </p:cNvPr>
            <p:cNvSpPr txBox="1"/>
            <p:nvPr/>
          </p:nvSpPr>
          <p:spPr>
            <a:xfrm>
              <a:off x="2232139" y="3408244"/>
              <a:ext cx="692727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AutoNum type="alphaLcParenR"/>
                <a:tabLst>
                  <a:tab pos="609600" algn="l"/>
                </a:tabLst>
              </a:pPr>
              <a:r>
                <a:rPr lang="de-DE" sz="1800" dirty="0">
                  <a:latin typeface="+mj-lt"/>
                </a:rPr>
                <a:t>das Aufrufen strafrechtlich relevanter Inhalte,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AutoNum type="alphaLcParenR"/>
                <a:tabLst>
                  <a:tab pos="609600" algn="l"/>
                </a:tabLst>
              </a:pPr>
              <a:r>
                <a:rPr lang="de-DE" dirty="0">
                  <a:latin typeface="+mj-lt"/>
                </a:rPr>
                <a:t>unerlaubtes </a:t>
              </a:r>
              <a:r>
                <a:rPr lang="de-DE" b="1" dirty="0">
                  <a:latin typeface="+mj-lt"/>
                </a:rPr>
                <a:t>Fotografieren/Aufnehmen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buAutoNum type="alphaLcParenR"/>
                <a:tabLst>
                  <a:tab pos="609600" algn="l"/>
                </a:tabLst>
              </a:pPr>
              <a:r>
                <a:rPr lang="de-DE" sz="1800" b="1" dirty="0">
                  <a:latin typeface="+mj-lt"/>
                </a:rPr>
                <a:t>Cybermobbing</a:t>
              </a:r>
            </a:p>
          </p:txBody>
        </p: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9262BA28-6CF4-F01B-39E8-89D53BDE3642}"/>
              </a:ext>
            </a:extLst>
          </p:cNvPr>
          <p:cNvSpPr txBox="1">
            <a:spLocks/>
          </p:cNvSpPr>
          <p:nvPr/>
        </p:nvSpPr>
        <p:spPr>
          <a:xfrm>
            <a:off x="1169575" y="11281524"/>
            <a:ext cx="7763743" cy="40011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+mj-lt"/>
              </a:rPr>
              <a:t>6. </a:t>
            </a:r>
            <a:r>
              <a:rPr lang="de-DE" sz="2000" b="1" dirty="0">
                <a:latin typeface="+mj-lt"/>
              </a:rPr>
              <a:t>Spiele</a:t>
            </a:r>
            <a:r>
              <a:rPr lang="de-DE" sz="2000" dirty="0">
                <a:latin typeface="+mj-lt"/>
              </a:rPr>
              <a:t>konsolen und das </a:t>
            </a:r>
            <a:r>
              <a:rPr lang="de-DE" sz="2000" b="1" dirty="0">
                <a:latin typeface="+mj-lt"/>
              </a:rPr>
              <a:t>Spielen</a:t>
            </a:r>
            <a:r>
              <a:rPr lang="de-DE" sz="2000" dirty="0">
                <a:latin typeface="+mj-lt"/>
              </a:rPr>
              <a:t> auf digitalen Geräten sind nicht erlaubt.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102D370-A42C-ED77-5FE6-57A637D610DF}"/>
              </a:ext>
            </a:extLst>
          </p:cNvPr>
          <p:cNvSpPr/>
          <p:nvPr/>
        </p:nvSpPr>
        <p:spPr>
          <a:xfrm>
            <a:off x="251311" y="195387"/>
            <a:ext cx="9098578" cy="12335757"/>
          </a:xfrm>
          <a:custGeom>
            <a:avLst/>
            <a:gdLst>
              <a:gd name="connsiteX0" fmla="*/ 0 w 9098578"/>
              <a:gd name="connsiteY0" fmla="*/ 1516460 h 12335757"/>
              <a:gd name="connsiteX1" fmla="*/ 1516460 w 9098578"/>
              <a:gd name="connsiteY1" fmla="*/ 0 h 12335757"/>
              <a:gd name="connsiteX2" fmla="*/ 7582118 w 9098578"/>
              <a:gd name="connsiteY2" fmla="*/ 0 h 12335757"/>
              <a:gd name="connsiteX3" fmla="*/ 9098578 w 9098578"/>
              <a:gd name="connsiteY3" fmla="*/ 1516460 h 12335757"/>
              <a:gd name="connsiteX4" fmla="*/ 9098578 w 9098578"/>
              <a:gd name="connsiteY4" fmla="*/ 10819297 h 12335757"/>
              <a:gd name="connsiteX5" fmla="*/ 7582118 w 9098578"/>
              <a:gd name="connsiteY5" fmla="*/ 12335757 h 12335757"/>
              <a:gd name="connsiteX6" fmla="*/ 1516460 w 9098578"/>
              <a:gd name="connsiteY6" fmla="*/ 12335757 h 12335757"/>
              <a:gd name="connsiteX7" fmla="*/ 0 w 9098578"/>
              <a:gd name="connsiteY7" fmla="*/ 10819297 h 12335757"/>
              <a:gd name="connsiteX8" fmla="*/ 0 w 9098578"/>
              <a:gd name="connsiteY8" fmla="*/ 1516460 h 123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578" h="12335757" extrusionOk="0">
                <a:moveTo>
                  <a:pt x="0" y="1516460"/>
                </a:moveTo>
                <a:cubicBezTo>
                  <a:pt x="-125102" y="601776"/>
                  <a:pt x="615066" y="23974"/>
                  <a:pt x="1516460" y="0"/>
                </a:cubicBezTo>
                <a:cubicBezTo>
                  <a:pt x="2532177" y="132882"/>
                  <a:pt x="5170352" y="-84951"/>
                  <a:pt x="7582118" y="0"/>
                </a:cubicBezTo>
                <a:cubicBezTo>
                  <a:pt x="8318203" y="99055"/>
                  <a:pt x="9081168" y="775171"/>
                  <a:pt x="9098578" y="1516460"/>
                </a:cubicBezTo>
                <a:cubicBezTo>
                  <a:pt x="9118765" y="5492462"/>
                  <a:pt x="9251058" y="8377320"/>
                  <a:pt x="9098578" y="10819297"/>
                </a:cubicBezTo>
                <a:cubicBezTo>
                  <a:pt x="9211105" y="11670164"/>
                  <a:pt x="8445014" y="12283529"/>
                  <a:pt x="7582118" y="12335757"/>
                </a:cubicBezTo>
                <a:cubicBezTo>
                  <a:pt x="6494279" y="12423396"/>
                  <a:pt x="3895920" y="12263078"/>
                  <a:pt x="1516460" y="12335757"/>
                </a:cubicBezTo>
                <a:cubicBezTo>
                  <a:pt x="673693" y="12285699"/>
                  <a:pt x="-65663" y="11748068"/>
                  <a:pt x="0" y="10819297"/>
                </a:cubicBezTo>
                <a:cubicBezTo>
                  <a:pt x="-38581" y="8941812"/>
                  <a:pt x="63341" y="3823972"/>
                  <a:pt x="0" y="1516460"/>
                </a:cubicBezTo>
                <a:close/>
              </a:path>
            </a:pathLst>
          </a:custGeom>
          <a:noFill/>
          <a:ln w="666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78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c3ce11-bb7d-4c4d-8975-4e6c997fb267" xsi:nil="true"/>
    <lcf76f155ced4ddcb4097134ff3c332f xmlns="da378d6c-fc2a-4760-92b7-0f73881646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88FAF17325340A6761BFF4CB0F839" ma:contentTypeVersion="12" ma:contentTypeDescription="Create a new document." ma:contentTypeScope="" ma:versionID="c91aff7df25298e6d5219d228ce4bbf7">
  <xsd:schema xmlns:xsd="http://www.w3.org/2001/XMLSchema" xmlns:xs="http://www.w3.org/2001/XMLSchema" xmlns:p="http://schemas.microsoft.com/office/2006/metadata/properties" xmlns:ns2="da378d6c-fc2a-4760-92b7-0f7388164647" xmlns:ns3="38c3ce11-bb7d-4c4d-8975-4e6c997fb267" targetNamespace="http://schemas.microsoft.com/office/2006/metadata/properties" ma:root="true" ma:fieldsID="15dce484995ab0d40f579229891734ba" ns2:_="" ns3:_="">
    <xsd:import namespace="da378d6c-fc2a-4760-92b7-0f7388164647"/>
    <xsd:import namespace="38c3ce11-bb7d-4c4d-8975-4e6c997fb2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78d6c-fc2a-4760-92b7-0f7388164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aac5f1-fe74-414f-8ff3-2cf57dcf97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3ce11-bb7d-4c4d-8975-4e6c997fb2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32bfeab-3d88-4a11-9432-9b5e154eb7d2}" ma:internalName="TaxCatchAll" ma:showField="CatchAllData" ma:web="38c3ce11-bb7d-4c4d-8975-4e6c997fb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C73870-0E30-4435-A209-C622B08F4FD7}">
  <ds:schemaRefs>
    <ds:schemaRef ds:uri="http://purl.org/dc/elements/1.1/"/>
    <ds:schemaRef ds:uri="38c3ce11-bb7d-4c4d-8975-4e6c997fb267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a378d6c-fc2a-4760-92b7-0f7388164647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1A018E-806D-49F1-9364-0719407BA1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C05413-3A25-4D35-90FF-DAC35C03F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78d6c-fc2a-4760-92b7-0f7388164647"/>
    <ds:schemaRef ds:uri="38c3ce11-bb7d-4c4d-8975-4e6c997fb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</TotalTime>
  <Words>176</Words>
  <Application>Microsoft Macintosh PowerPoint</Application>
  <PresentationFormat>A3 Paper (297x420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Nowak</dc:creator>
  <cp:lastModifiedBy>Dennis Nowak</cp:lastModifiedBy>
  <cp:revision>1</cp:revision>
  <dcterms:created xsi:type="dcterms:W3CDTF">2023-06-01T09:43:06Z</dcterms:created>
  <dcterms:modified xsi:type="dcterms:W3CDTF">2023-06-01T11:02:16Z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0x01010025E88FAF17325340A6761BFF4CB0F839</vt:lpwstr>
  </property>
  <property fmtid="{D5CDD505-2E9C-101B-9397-08002B2CF9AE}" pid="3" name="MediaServiceImageTags">
    <vt:lpwstr/>
  </property>
</Properties>
</file>